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933" r:id="rId2"/>
    <p:sldId id="257" r:id="rId3"/>
    <p:sldId id="259" r:id="rId4"/>
    <p:sldId id="270" r:id="rId5"/>
    <p:sldId id="994" r:id="rId6"/>
    <p:sldId id="974" r:id="rId7"/>
    <p:sldId id="993" r:id="rId8"/>
    <p:sldId id="992" r:id="rId9"/>
    <p:sldId id="99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650FBA-BA58-BA55-31E3-78ED657E1888}" name="Rout, Litu" initials="LR" userId="S::lr34477@my.utexas.edu::10ccd543-59ee-4702-8868-1397dccc2867" providerId="AD"/>
  <p188:author id="{45B6FAD6-ABF3-D13E-6B8F-830692513BFC}" name="Shakkottai, Sanjay" initials="SS" userId="S::shakkott@austin.utexas.edu::4cb6dd3c-e616-44df-b2ee-c99d161fa79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2" autoAdjust="0"/>
    <p:restoredTop sz="96058"/>
  </p:normalViewPr>
  <p:slideViewPr>
    <p:cSldViewPr snapToGrid="0">
      <p:cViewPr>
        <p:scale>
          <a:sx n="88" d="100"/>
          <a:sy n="88" d="100"/>
        </p:scale>
        <p:origin x="1544"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2429E-9B90-4C0E-A878-F518F3CB323F}" type="datetimeFigureOut">
              <a:t>11/5/25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F8B0E-2713-4208-8E87-16BEC6057848}" type="slidenum">
              <a:t>‹#›</a:t>
            </a:fld>
            <a:endParaRPr lang="en-US"/>
          </a:p>
        </p:txBody>
      </p:sp>
    </p:spTree>
    <p:extLst>
      <p:ext uri="{BB962C8B-B14F-4D97-AF65-F5344CB8AC3E}">
        <p14:creationId xmlns:p14="http://schemas.microsoft.com/office/powerpoint/2010/main" val="731322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r>
              <a:rPr lang="en-US" dirty="0">
                <a:ea typeface="Calibri"/>
                <a:cs typeface="Calibri"/>
              </a:rPr>
              <a:t>Hi everyone, my name is Litu Rout. I am a fourth year </a:t>
            </a:r>
            <a:r>
              <a:rPr lang="en-US" dirty="0" err="1">
                <a:ea typeface="Calibri"/>
                <a:cs typeface="Calibri"/>
              </a:rPr>
              <a:t>phd</a:t>
            </a:r>
            <a:r>
              <a:rPr lang="en-US" dirty="0">
                <a:ea typeface="Calibri"/>
                <a:cs typeface="Calibri"/>
              </a:rPr>
              <a:t> student at UT Austin, co-advised by Prof. Constantine </a:t>
            </a:r>
            <a:r>
              <a:rPr lang="en-US" dirty="0" err="1">
                <a:ea typeface="Calibri"/>
                <a:cs typeface="Calibri"/>
              </a:rPr>
              <a:t>Caramanis</a:t>
            </a:r>
            <a:r>
              <a:rPr lang="en-US" dirty="0">
                <a:ea typeface="Calibri"/>
                <a:cs typeface="Calibri"/>
              </a:rPr>
              <a:t> and Prof. Sanjay </a:t>
            </a:r>
            <a:r>
              <a:rPr lang="en-US" dirty="0" err="1">
                <a:ea typeface="Calibri"/>
                <a:cs typeface="Calibri"/>
              </a:rPr>
              <a:t>Shakkottai</a:t>
            </a:r>
            <a:r>
              <a:rPr lang="en-US" dirty="0">
                <a:ea typeface="Calibri"/>
                <a:cs typeface="Calibri"/>
              </a:rPr>
              <a:t>. Today, I'm going to present our work on Anchored Diffusion Language Model.</a:t>
            </a:r>
          </a:p>
        </p:txBody>
      </p:sp>
      <p:sp>
        <p:nvSpPr>
          <p:cNvPr id="4" name="Slide Number Placeholder 3"/>
          <p:cNvSpPr>
            <a:spLocks noGrp="1"/>
          </p:cNvSpPr>
          <p:nvPr>
            <p:ph type="sldNum" sz="quarter" idx="5"/>
          </p:nvPr>
        </p:nvSpPr>
        <p:spPr/>
        <p:txBody>
          <a:bodyPr/>
          <a:lstStyle/>
          <a:p>
            <a:pPr>
              <a:defRPr/>
            </a:pPr>
            <a:fld id="{21850639-C93A-674E-9E14-1F4621EC9D8E}" type="slidenum">
              <a:rPr lang="en-US" altLang="en-US" smtClean="0"/>
              <a:pPr>
                <a:defRPr/>
              </a:pPr>
              <a:t>1</a:t>
            </a:fld>
            <a:endParaRPr lang="en-US" altLang="en-US" dirty="0"/>
          </a:p>
        </p:txBody>
      </p:sp>
    </p:spTree>
    <p:extLst>
      <p:ext uri="{BB962C8B-B14F-4D97-AF65-F5344CB8AC3E}">
        <p14:creationId xmlns:p14="http://schemas.microsoft.com/office/powerpoint/2010/main" val="38304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82e0c7fff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1" name="Google Shape;61;g382e0c7fff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Diffusion models have been very successful in generative modeling of images, video, audio and in many other applications.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82e0c7fff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8" name="Google Shape;88;g382e0c7fff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Recent methods such as Gemini Diffusion, </a:t>
            </a:r>
            <a:r>
              <a:rPr lang="en-US" dirty="0" err="1"/>
              <a:t>LLaDA</a:t>
            </a:r>
            <a:r>
              <a:rPr lang="en-US" dirty="0"/>
              <a:t> and Mercury have shown that diffusion models can also be used for language modeling. Now, why should we care of diffusion language models while autoregressive models are already doing so well. </a:t>
            </a:r>
          </a:p>
          <a:p>
            <a:pPr marL="228600" lvl="0" indent="-228600" algn="l" rtl="0">
              <a:spcBef>
                <a:spcPts val="0"/>
              </a:spcBef>
              <a:spcAft>
                <a:spcPts val="0"/>
              </a:spcAft>
              <a:buAutoNum type="arabicPeriod"/>
            </a:pPr>
            <a:r>
              <a:rPr lang="en-US" dirty="0"/>
              <a:t>There are several reasons to it. One of those reasons is that Diffusion models can be more accurate.</a:t>
            </a:r>
          </a:p>
          <a:p>
            <a:pPr marL="228600" lvl="0" indent="-228600" algn="l" rtl="0">
              <a:spcBef>
                <a:spcPts val="0"/>
              </a:spcBef>
              <a:spcAft>
                <a:spcPts val="0"/>
              </a:spcAft>
              <a:buAutoNum type="arabicPeriod"/>
            </a:pPr>
            <a:r>
              <a:rPr lang="en-US" dirty="0"/>
              <a:t>Another reason is that diffusion is significantly faster compared to autoregressive models. </a:t>
            </a:r>
          </a:p>
          <a:p>
            <a:pPr marL="228600" lvl="0" indent="-228600" algn="l" rtl="0">
              <a:spcBef>
                <a:spcPts val="0"/>
              </a:spcBef>
              <a:spcAft>
                <a:spcPts val="0"/>
              </a:spcAft>
              <a:buAutoNum type="arabicPeriod"/>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796c1c0aa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35" name="Google Shape;435;g3796c1c0aa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look at the inference pipeline of a typical masked diffusion language model. [N] we start with a sequence of partially unmasked tokens. [N] That goes in as input to the denoising transformer [N] which unmasks a few more tokens [N]</a:t>
            </a:r>
          </a:p>
          <a:p>
            <a:pPr marL="0" lvl="0" indent="0" algn="l" rtl="0">
              <a:spcBef>
                <a:spcPts val="0"/>
              </a:spcBef>
              <a:spcAft>
                <a:spcPts val="0"/>
              </a:spcAft>
              <a:buNone/>
            </a:pPr>
            <a:r>
              <a:rPr lang="en-US" dirty="0"/>
              <a:t>In this case, the model chose to unmask the work playing and the model made the decision about unmasking the word playing by looking at the already unmasked words in its context. Note here that this context is not very informative to the word playing. Given "a", "is" and "with", there are so many words that can go in that position. So it becomes difficult for the denoising transformer to choose one word.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06C2A010-286D-6DF9-2C8C-EB8321BC05DA}"/>
            </a:ext>
          </a:extLst>
        </p:cNvPr>
        <p:cNvGrpSpPr/>
        <p:nvPr/>
      </p:nvGrpSpPr>
      <p:grpSpPr>
        <a:xfrm>
          <a:off x="0" y="0"/>
          <a:ext cx="0" cy="0"/>
          <a:chOff x="0" y="0"/>
          <a:chExt cx="0" cy="0"/>
        </a:xfrm>
      </p:grpSpPr>
      <p:sp>
        <p:nvSpPr>
          <p:cNvPr id="434" name="Google Shape;434;g3796c1c0aa4_0_159:notes">
            <a:extLst>
              <a:ext uri="{FF2B5EF4-FFF2-40B4-BE49-F238E27FC236}">
                <a16:creationId xmlns:a16="http://schemas.microsoft.com/office/drawing/2014/main" id="{01F71835-A174-C1F3-97ED-36341A9E7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35" name="Google Shape;435;g3796c1c0aa4_0_159:notes">
            <a:extLst>
              <a:ext uri="{FF2B5EF4-FFF2-40B4-BE49-F238E27FC236}">
                <a16:creationId xmlns:a16="http://schemas.microsoft.com/office/drawing/2014/main" id="{602D3461-9F79-098A-3BB1-C1D6F5558E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see how our approach works.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start with the same partially unmasked sequence of tokens.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Instead of feeding that as inputs to the denoising transformer, we feed that as input to something we call anchor transformer.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Anchor transformer outputs a sequence of anchor predictions, which are mixtures of important tokens. We can interpret these as soft samples in the latent reasoning space.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anchored predictions go as inputs to the denoising transformer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which then unmasks a few more tokens.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 anchored predictions contain the soft samples or the key words such as cat and dog which have been added to the context of the denoising transformer. </a:t>
            </a:r>
          </a:p>
          <a:p>
            <a:pPr marL="0" lvl="0" indent="0" algn="l" rtl="0">
              <a:spcBef>
                <a:spcPts val="0"/>
              </a:spcBef>
              <a:spcAft>
                <a:spcPts val="0"/>
              </a:spcAft>
              <a:buNone/>
            </a:pPr>
            <a:r>
              <a:rPr lang="en-US" dirty="0"/>
              <a:t>When we condition the denoising transformer on these anchor tokens, the number of possible word choices for the position of the word playing is much less compared to the standard approach.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our approach can easily unmask tokens based on these anchored predictions, unlike the standard approach that relies only on the unmasked tokens. </a:t>
            </a:r>
          </a:p>
        </p:txBody>
      </p:sp>
    </p:spTree>
    <p:extLst>
      <p:ext uri="{BB962C8B-B14F-4D97-AF65-F5344CB8AC3E}">
        <p14:creationId xmlns:p14="http://schemas.microsoft.com/office/powerpoint/2010/main" val="1766825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are the anchor predictions or anchor tokens? We define anchor tokens as the tokens that reduce the conditional entropy of the remaining tokens in the sequence.</a:t>
            </a:r>
          </a:p>
          <a:p>
            <a:endParaRPr lang="en-US" dirty="0"/>
          </a:p>
          <a:p>
            <a:r>
              <a:rPr lang="en-US" dirty="0"/>
              <a:t>For example, knowing the words "cat" and "dog" reduces the number of possible word choices at other positions, which is equivalent to reducing their conditional entropy.</a:t>
            </a:r>
          </a:p>
          <a:p>
            <a:endParaRPr lang="en-US" dirty="0"/>
          </a:p>
          <a:p>
            <a:r>
              <a:rPr lang="en-US" dirty="0"/>
              <a:t>Similarly, to solve the math question, knowing the numbers is more useful than the words "breakfast" or "muffins"</a:t>
            </a:r>
          </a:p>
          <a:p>
            <a:endParaRPr lang="en-US" dirty="0"/>
          </a:p>
          <a:p>
            <a:endParaRPr lang="en-US" dirty="0"/>
          </a:p>
          <a:p>
            <a:r>
              <a:rPr lang="en-US" dirty="0"/>
              <a:t>to reconstruct the image, the tokens in the body of the bird are more useful than the tokens in the background. </a:t>
            </a:r>
          </a:p>
        </p:txBody>
      </p:sp>
      <p:sp>
        <p:nvSpPr>
          <p:cNvPr id="4" name="Slide Number Placeholder 3"/>
          <p:cNvSpPr>
            <a:spLocks noGrp="1"/>
          </p:cNvSpPr>
          <p:nvPr>
            <p:ph type="sldNum" sz="quarter" idx="5"/>
          </p:nvPr>
        </p:nvSpPr>
        <p:spPr/>
        <p:txBody>
          <a:bodyPr/>
          <a:lstStyle/>
          <a:p>
            <a:fld id="{8DEF8B0E-2713-4208-8E87-16BEC6057848}" type="slidenum">
              <a:rPr lang="en-US" smtClean="0"/>
              <a:t>6</a:t>
            </a:fld>
            <a:endParaRPr lang="en-US"/>
          </a:p>
        </p:txBody>
      </p:sp>
    </p:spTree>
    <p:extLst>
      <p:ext uri="{BB962C8B-B14F-4D97-AF65-F5344CB8AC3E}">
        <p14:creationId xmlns:p14="http://schemas.microsoft.com/office/powerpoint/2010/main" val="320369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real inference example of Masked DLM versus anchored DLM.</a:t>
            </a:r>
          </a:p>
          <a:p>
            <a:endParaRPr lang="en-US" dirty="0"/>
          </a:p>
          <a:p>
            <a:r>
              <a:rPr lang="en-US" dirty="0"/>
              <a:t>Anchoring offers two advantages:</a:t>
            </a:r>
          </a:p>
          <a:p>
            <a:r>
              <a:rPr lang="en-US" dirty="0"/>
              <a:t>1. it unmasks the important tokens early in the reverse process</a:t>
            </a:r>
          </a:p>
          <a:p>
            <a:r>
              <a:rPr lang="en-US" dirty="0"/>
              <a:t>2. this helps the denoising transformer unmask many tokens in parallel. </a:t>
            </a:r>
          </a:p>
          <a:p>
            <a:endParaRPr lang="en-US" dirty="0"/>
          </a:p>
          <a:p>
            <a:endParaRPr lang="en-US" dirty="0"/>
          </a:p>
        </p:txBody>
      </p:sp>
      <p:sp>
        <p:nvSpPr>
          <p:cNvPr id="4" name="Slide Number Placeholder 3"/>
          <p:cNvSpPr>
            <a:spLocks noGrp="1"/>
          </p:cNvSpPr>
          <p:nvPr>
            <p:ph type="sldNum" sz="quarter" idx="5"/>
          </p:nvPr>
        </p:nvSpPr>
        <p:spPr/>
        <p:txBody>
          <a:bodyPr/>
          <a:lstStyle/>
          <a:p>
            <a:fld id="{8DEF8B0E-2713-4208-8E87-16BEC6057848}" type="slidenum">
              <a:rPr lang="en-US" smtClean="0"/>
              <a:t>7</a:t>
            </a:fld>
            <a:endParaRPr lang="en-US"/>
          </a:p>
        </p:txBody>
      </p:sp>
    </p:spTree>
    <p:extLst>
      <p:ext uri="{BB962C8B-B14F-4D97-AF65-F5344CB8AC3E}">
        <p14:creationId xmlns:p14="http://schemas.microsoft.com/office/powerpoint/2010/main" val="409606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a:extLst>
            <a:ext uri="{FF2B5EF4-FFF2-40B4-BE49-F238E27FC236}">
              <a16:creationId xmlns:a16="http://schemas.microsoft.com/office/drawing/2014/main" id="{8A6E1923-9726-1D52-A6E9-E2A390C564DE}"/>
            </a:ext>
          </a:extLst>
        </p:cNvPr>
        <p:cNvGrpSpPr/>
        <p:nvPr/>
      </p:nvGrpSpPr>
      <p:grpSpPr>
        <a:xfrm>
          <a:off x="0" y="0"/>
          <a:ext cx="0" cy="0"/>
          <a:chOff x="0" y="0"/>
          <a:chExt cx="0" cy="0"/>
        </a:xfrm>
      </p:grpSpPr>
      <p:sp>
        <p:nvSpPr>
          <p:cNvPr id="434" name="Google Shape;434;g3796c1c0aa4_0_159:notes">
            <a:extLst>
              <a:ext uri="{FF2B5EF4-FFF2-40B4-BE49-F238E27FC236}">
                <a16:creationId xmlns:a16="http://schemas.microsoft.com/office/drawing/2014/main" id="{8FA5375F-37A6-0874-C1E7-E5D80D88BE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435" name="Google Shape;435;g3796c1c0aa4_0_159:notes">
            <a:extLst>
              <a:ext uri="{FF2B5EF4-FFF2-40B4-BE49-F238E27FC236}">
                <a16:creationId xmlns:a16="http://schemas.microsoft.com/office/drawing/2014/main" id="{E6B95F7E-D6CE-4627-B9B3-EA15AED6E9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Beyond diffusion, we extend anchoring to autoregressive models. We show superior performance in anchored autoregressive training and also in anchored chain-of-thought finetuning. </a:t>
            </a:r>
          </a:p>
          <a:p>
            <a:pPr marL="0" lvl="0" indent="0" algn="l" rtl="0">
              <a:spcBef>
                <a:spcPts val="0"/>
              </a:spcBef>
              <a:spcAft>
                <a:spcPts val="0"/>
              </a:spcAft>
              <a:buNone/>
            </a:pPr>
            <a:r>
              <a:rPr lang="en-US" dirty="0"/>
              <a:t>Our important observation is that anchoring enables look-ahead planning or out-of-order reasoning unlike standard chain-of-thought methods.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9133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stop by our poster to know more about our work and try generating text using our opensource code. </a:t>
            </a:r>
          </a:p>
        </p:txBody>
      </p:sp>
      <p:sp>
        <p:nvSpPr>
          <p:cNvPr id="4" name="Slide Number Placeholder 3"/>
          <p:cNvSpPr>
            <a:spLocks noGrp="1"/>
          </p:cNvSpPr>
          <p:nvPr>
            <p:ph type="sldNum" sz="quarter" idx="5"/>
          </p:nvPr>
        </p:nvSpPr>
        <p:spPr/>
        <p:txBody>
          <a:bodyPr/>
          <a:lstStyle/>
          <a:p>
            <a:fld id="{8DEF8B0E-2713-4208-8E87-16BEC6057848}" type="slidenum">
              <a:rPr lang="en-US" smtClean="0"/>
              <a:t>9</a:t>
            </a:fld>
            <a:endParaRPr lang="en-US"/>
          </a:p>
        </p:txBody>
      </p:sp>
    </p:spTree>
    <p:extLst>
      <p:ext uri="{BB962C8B-B14F-4D97-AF65-F5344CB8AC3E}">
        <p14:creationId xmlns:p14="http://schemas.microsoft.com/office/powerpoint/2010/main" val="3852376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7816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s://arxiv.org/pdf/2209.14792" TargetMode="External"/><Relationship Id="rId3" Type="http://schemas.openxmlformats.org/officeDocument/2006/relationships/image" Target="../media/image7.png"/><Relationship Id="rId7" Type="http://schemas.openxmlformats.org/officeDocument/2006/relationships/hyperlink" Target="https://text-to-audio.github.io/"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arxiv.org/pdf/2112.10752"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hyperlink" Target="https://www.inceptionlabs.ai/" TargetMode="External"/><Relationship Id="rId3" Type="http://schemas.openxmlformats.org/officeDocument/2006/relationships/image" Target="../media/image10.png"/><Relationship Id="rId7" Type="http://schemas.openxmlformats.org/officeDocument/2006/relationships/hyperlink" Target="https://arxiv.org/abs/2502.09992"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eepmind.google/models/gemini-diffusion/"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arxiv.org/abs/2406.04329"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s-sahoo.com/mdlm/" TargetMode="External"/><Relationship Id="rId5" Type="http://schemas.openxmlformats.org/officeDocument/2006/relationships/hyperlink" Target="https://arxiv.org/abs/2107.03006"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huggingface.co/datasets/openai/gsm8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LituRout/ADLM" TargetMode="External"/><Relationship Id="rId5" Type="http://schemas.openxmlformats.org/officeDocument/2006/relationships/hyperlink" Target="https://anchored-diffusion-llm.github.io/" TargetMode="External"/><Relationship Id="rId4" Type="http://schemas.openxmlformats.org/officeDocument/2006/relationships/hyperlink" Target="https://openreview.net/pdf?id=E8adS5s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391E3A-80F0-A94E-AF07-F9DEC7FEEAD9}"/>
              </a:ext>
            </a:extLst>
          </p:cNvPr>
          <p:cNvSpPr/>
          <p:nvPr/>
        </p:nvSpPr>
        <p:spPr>
          <a:xfrm>
            <a:off x="0" y="2"/>
            <a:ext cx="12192000" cy="800100"/>
          </a:xfrm>
          <a:prstGeom prst="rect">
            <a:avLst/>
          </a:prstGeom>
          <a:solidFill>
            <a:srgbClr val="E78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endParaRPr lang="en-US" sz="1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AE92524-9DFC-AE42-36DF-966762177D95}"/>
              </a:ext>
            </a:extLst>
          </p:cNvPr>
          <p:cNvSpPr txBox="1"/>
          <p:nvPr/>
        </p:nvSpPr>
        <p:spPr>
          <a:xfrm>
            <a:off x="-3770" y="1139149"/>
            <a:ext cx="12192000" cy="646331"/>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3600" b="1" dirty="0">
                <a:solidFill>
                  <a:schemeClr val="dk1"/>
                </a:solidFill>
                <a:latin typeface="Arial" panose="020B0604020202020204" pitchFamily="34" charset="0"/>
                <a:cs typeface="Arial" panose="020B0604020202020204" pitchFamily="34" charset="0"/>
              </a:rPr>
              <a:t>Anchored Diffusion Language Model</a:t>
            </a:r>
          </a:p>
        </p:txBody>
      </p:sp>
      <p:sp>
        <p:nvSpPr>
          <p:cNvPr id="18" name="TextBox 17">
            <a:extLst>
              <a:ext uri="{FF2B5EF4-FFF2-40B4-BE49-F238E27FC236}">
                <a16:creationId xmlns:a16="http://schemas.microsoft.com/office/drawing/2014/main" id="{FE1F21AA-3940-8A7B-D13C-B6F26AD07BF7}"/>
              </a:ext>
            </a:extLst>
          </p:cNvPr>
          <p:cNvSpPr txBox="1"/>
          <p:nvPr/>
        </p:nvSpPr>
        <p:spPr>
          <a:xfrm>
            <a:off x="7443" y="3322451"/>
            <a:ext cx="12191999" cy="523220"/>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800" b="1" dirty="0">
                <a:solidFill>
                  <a:schemeClr val="accent2"/>
                </a:solidFill>
                <a:latin typeface="Arial" panose="020B0604020202020204" pitchFamily="34" charset="0"/>
                <a:ea typeface="Roboto" panose="02000000000000000000" pitchFamily="2" charset="0"/>
                <a:cs typeface="Arial" panose="020B0604020202020204" pitchFamily="34" charset="0"/>
              </a:rPr>
              <a:t>Litu Rout,</a:t>
            </a:r>
            <a:r>
              <a:rPr lang="en-US" sz="2800" b="1" dirty="0">
                <a:latin typeface="Arial" panose="020B0604020202020204" pitchFamily="34" charset="0"/>
                <a:ea typeface="Roboto" panose="02000000000000000000" pitchFamily="2" charset="0"/>
                <a:cs typeface="Arial" panose="020B0604020202020204" pitchFamily="34" charset="0"/>
              </a:rPr>
              <a:t> </a:t>
            </a:r>
            <a:r>
              <a:rPr lang="en-US" sz="2800" dirty="0">
                <a:latin typeface="Arial" panose="020B0604020202020204" pitchFamily="34" charset="0"/>
                <a:ea typeface="Roboto" panose="02000000000000000000" pitchFamily="2" charset="0"/>
                <a:cs typeface="Arial" panose="020B0604020202020204" pitchFamily="34" charset="0"/>
              </a:rPr>
              <a:t>Constantine </a:t>
            </a:r>
            <a:r>
              <a:rPr lang="en-US" sz="2800" dirty="0" err="1">
                <a:latin typeface="Arial" panose="020B0604020202020204" pitchFamily="34" charset="0"/>
                <a:ea typeface="Roboto" panose="02000000000000000000" pitchFamily="2" charset="0"/>
                <a:cs typeface="Arial" panose="020B0604020202020204" pitchFamily="34" charset="0"/>
              </a:rPr>
              <a:t>Caramanis</a:t>
            </a:r>
            <a:r>
              <a:rPr lang="en-US" sz="2800" dirty="0">
                <a:latin typeface="Arial" panose="020B0604020202020204" pitchFamily="34" charset="0"/>
                <a:ea typeface="Roboto" panose="02000000000000000000" pitchFamily="2" charset="0"/>
                <a:cs typeface="Arial" panose="020B0604020202020204" pitchFamily="34" charset="0"/>
              </a:rPr>
              <a:t>, and Sanjay </a:t>
            </a:r>
            <a:r>
              <a:rPr lang="en-US" sz="2800" dirty="0" err="1">
                <a:latin typeface="Arial" panose="020B0604020202020204" pitchFamily="34" charset="0"/>
                <a:ea typeface="Roboto" panose="02000000000000000000" pitchFamily="2" charset="0"/>
                <a:cs typeface="Arial" panose="020B0604020202020204" pitchFamily="34" charset="0"/>
              </a:rPr>
              <a:t>Shakkottai</a:t>
            </a:r>
            <a:r>
              <a:rPr lang="en-US" sz="2800" dirty="0">
                <a:latin typeface="Arial" panose="020B0604020202020204" pitchFamily="34" charset="0"/>
                <a:ea typeface="Roboto" panose="02000000000000000000" pitchFamily="2" charset="0"/>
                <a:cs typeface="Arial" panose="020B0604020202020204" pitchFamily="34" charset="0"/>
              </a:rPr>
              <a:t> </a:t>
            </a:r>
          </a:p>
        </p:txBody>
      </p:sp>
      <p:sp>
        <p:nvSpPr>
          <p:cNvPr id="3" name="TextBox 2">
            <a:extLst>
              <a:ext uri="{FF2B5EF4-FFF2-40B4-BE49-F238E27FC236}">
                <a16:creationId xmlns:a16="http://schemas.microsoft.com/office/drawing/2014/main" id="{C17DB866-63CE-A8A7-6F8B-BA64221CB3A3}"/>
              </a:ext>
            </a:extLst>
          </p:cNvPr>
          <p:cNvSpPr txBox="1"/>
          <p:nvPr/>
        </p:nvSpPr>
        <p:spPr>
          <a:xfrm>
            <a:off x="7442" y="4090937"/>
            <a:ext cx="12192000" cy="461665"/>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400" dirty="0">
                <a:solidFill>
                  <a:schemeClr val="accent2"/>
                </a:solidFill>
                <a:latin typeface="Arial" panose="020B0604020202020204" pitchFamily="34" charset="0"/>
                <a:ea typeface="Roboto" panose="02000000000000000000" pitchFamily="2" charset="0"/>
                <a:cs typeface="Arial" panose="020B0604020202020204" pitchFamily="34" charset="0"/>
              </a:rPr>
              <a:t>The University of Texas at Austin</a:t>
            </a:r>
            <a:r>
              <a:rPr lang="en-US" sz="2400" dirty="0">
                <a:latin typeface="Arial" panose="020B0604020202020204" pitchFamily="34" charset="0"/>
                <a:ea typeface="Roboto" panose="02000000000000000000" pitchFamily="2" charset="0"/>
                <a:cs typeface="Arial" panose="020B0604020202020204" pitchFamily="34" charset="0"/>
              </a:rPr>
              <a:t>, </a:t>
            </a:r>
            <a:r>
              <a:rPr lang="en-US" dirty="0">
                <a:solidFill>
                  <a:srgbClr val="0070C0"/>
                </a:solidFill>
                <a:latin typeface="Arial" panose="020B0604020202020204" pitchFamily="34" charset="0"/>
                <a:ea typeface="Roboto" panose="02000000000000000000" pitchFamily="2" charset="0"/>
                <a:cs typeface="Arial" panose="020B0604020202020204" pitchFamily="34" charset="0"/>
              </a:rPr>
              <a:t>Google</a:t>
            </a:r>
            <a:endParaRPr lang="en-US" sz="2400" dirty="0">
              <a:solidFill>
                <a:schemeClr val="accent6">
                  <a:lumMod val="75000"/>
                </a:schemeClr>
              </a:solidFill>
              <a:latin typeface="Arial" panose="020B0604020202020204" pitchFamily="34" charset="0"/>
              <a:ea typeface="Roboto" panose="02000000000000000000" pitchFamily="2" charset="0"/>
              <a:cs typeface="Arial" panose="020B0604020202020204" pitchFamily="34" charset="0"/>
            </a:endParaRPr>
          </a:p>
        </p:txBody>
      </p:sp>
      <p:pic>
        <p:nvPicPr>
          <p:cNvPr id="24" name="Picture 2" descr="Institute for Foundations of Machine Learning">
            <a:extLst>
              <a:ext uri="{FF2B5EF4-FFF2-40B4-BE49-F238E27FC236}">
                <a16:creationId xmlns:a16="http://schemas.microsoft.com/office/drawing/2014/main" id="{797284A6-BB57-328F-8206-D7585FEF945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697306" y="6332948"/>
            <a:ext cx="974266" cy="3124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6G@UT">
            <a:extLst>
              <a:ext uri="{FF2B5EF4-FFF2-40B4-BE49-F238E27FC236}">
                <a16:creationId xmlns:a16="http://schemas.microsoft.com/office/drawing/2014/main" id="{7CD95E93-67F9-C75D-AE13-F8F50A1076FD}"/>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366741" y="6257503"/>
            <a:ext cx="461282" cy="4633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WNCG Awarded NSF Industry Collaboration Center | Texas ECE - Electrical &amp;  Computer Engineering at UT Austin">
            <a:extLst>
              <a:ext uri="{FF2B5EF4-FFF2-40B4-BE49-F238E27FC236}">
                <a16:creationId xmlns:a16="http://schemas.microsoft.com/office/drawing/2014/main" id="{DCA85473-F156-5F78-5E4E-CAD7F97DD1E8}"/>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09960" y="6120349"/>
            <a:ext cx="2427110" cy="7376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ome | Machine Learning Laboratory">
            <a:extLst>
              <a:ext uri="{FF2B5EF4-FFF2-40B4-BE49-F238E27FC236}">
                <a16:creationId xmlns:a16="http://schemas.microsoft.com/office/drawing/2014/main" id="{EBCA2AA2-5F11-082B-69E2-2D860C92BE9F}"/>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56438" y="6288479"/>
            <a:ext cx="3193286" cy="40139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Text, logo&#10;&#10;Description automatically generated with medium confidence">
            <a:extLst>
              <a:ext uri="{FF2B5EF4-FFF2-40B4-BE49-F238E27FC236}">
                <a16:creationId xmlns:a16="http://schemas.microsoft.com/office/drawing/2014/main" id="{5441EAD4-A2C6-1D84-AACA-F011B545CFC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31808" y="6296967"/>
            <a:ext cx="1489603" cy="384414"/>
          </a:xfrm>
          <a:prstGeom prst="rect">
            <a:avLst/>
          </a:prstGeom>
        </p:spPr>
      </p:pic>
      <p:pic>
        <p:nvPicPr>
          <p:cNvPr id="5" name="Picture 4" descr="A logo with orange lines&#10;&#10;AI-generated content may be incorrect.">
            <a:extLst>
              <a:ext uri="{FF2B5EF4-FFF2-40B4-BE49-F238E27FC236}">
                <a16:creationId xmlns:a16="http://schemas.microsoft.com/office/drawing/2014/main" id="{F3D3B790-BAC7-9B3E-3715-DB8B188F8641}"/>
              </a:ext>
            </a:extLst>
          </p:cNvPr>
          <p:cNvPicPr>
            <a:picLocks noChangeAspect="1"/>
          </p:cNvPicPr>
          <p:nvPr/>
        </p:nvPicPr>
        <p:blipFill>
          <a:blip r:embed="rId8">
            <a:extLst>
              <a:ext uri="{28A0092B-C50C-407E-A947-70E740481C1C}">
                <a14:useLocalDpi xmlns:a14="http://schemas.microsoft.com/office/drawing/2010/main" val="0"/>
              </a:ext>
            </a:extLst>
          </a:blip>
          <a:srcRect l="30999"/>
          <a:stretch>
            <a:fillRect/>
          </a:stretch>
        </p:blipFill>
        <p:spPr>
          <a:xfrm>
            <a:off x="9881647" y="6265030"/>
            <a:ext cx="1124857" cy="448288"/>
          </a:xfrm>
          <a:prstGeom prst="rect">
            <a:avLst/>
          </a:prstGeom>
        </p:spPr>
      </p:pic>
      <p:sp>
        <p:nvSpPr>
          <p:cNvPr id="4" name="TextBox 3">
            <a:extLst>
              <a:ext uri="{FF2B5EF4-FFF2-40B4-BE49-F238E27FC236}">
                <a16:creationId xmlns:a16="http://schemas.microsoft.com/office/drawing/2014/main" id="{0C0AA3EC-C08D-276D-8DB0-648AFBF31762}"/>
              </a:ext>
            </a:extLst>
          </p:cNvPr>
          <p:cNvSpPr txBox="1"/>
          <p:nvPr/>
        </p:nvSpPr>
        <p:spPr>
          <a:xfrm>
            <a:off x="7443" y="2553965"/>
            <a:ext cx="12191999" cy="523220"/>
          </a:xfrm>
          <a:prstGeom prst="rect">
            <a:avLst/>
          </a:prstGeom>
          <a:noFill/>
        </p:spPr>
        <p:txBody>
          <a:bodyPr wrap="square" rtlCol="0">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lgn="ctr"/>
            <a:r>
              <a:rPr lang="en-US" sz="2800" b="1" dirty="0" err="1">
                <a:latin typeface="Arial" panose="020B0604020202020204" pitchFamily="34" charset="0"/>
                <a:ea typeface="Roboto" panose="02000000000000000000" pitchFamily="2" charset="0"/>
                <a:cs typeface="Arial" panose="020B0604020202020204" pitchFamily="34" charset="0"/>
              </a:rPr>
              <a:t>NeurIPS</a:t>
            </a:r>
            <a:r>
              <a:rPr lang="en-US" sz="2800" b="1" dirty="0">
                <a:latin typeface="Arial" panose="020B0604020202020204" pitchFamily="34" charset="0"/>
                <a:ea typeface="Roboto" panose="02000000000000000000" pitchFamily="2" charset="0"/>
                <a:cs typeface="Arial" panose="020B0604020202020204" pitchFamily="34" charset="0"/>
              </a:rPr>
              <a:t> 2025</a:t>
            </a:r>
          </a:p>
        </p:txBody>
      </p:sp>
    </p:spTree>
    <p:extLst>
      <p:ext uri="{BB962C8B-B14F-4D97-AF65-F5344CB8AC3E}">
        <p14:creationId xmlns:p14="http://schemas.microsoft.com/office/powerpoint/2010/main" val="3469585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t="6984" b="4597"/>
          <a:stretch/>
        </p:blipFill>
        <p:spPr>
          <a:xfrm>
            <a:off x="1489951" y="4596684"/>
            <a:ext cx="9494848" cy="1698867"/>
          </a:xfrm>
          <a:prstGeom prst="rect">
            <a:avLst/>
          </a:prstGeom>
          <a:noFill/>
          <a:ln w="9525" cap="flat" cmpd="sng">
            <a:noFill/>
            <a:prstDash val="solid"/>
            <a:round/>
            <a:headEnd type="none" w="sm" len="sm"/>
            <a:tailEnd type="none" w="sm" len="sm"/>
          </a:ln>
        </p:spPr>
      </p:pic>
      <p:sp>
        <p:nvSpPr>
          <p:cNvPr id="64" name="Google Shape;64;p14"/>
          <p:cNvSpPr txBox="1">
            <a:spLocks noGrp="1"/>
          </p:cNvSpPr>
          <p:nvPr>
            <p:ph type="title"/>
          </p:nvPr>
        </p:nvSpPr>
        <p:spPr>
          <a:xfrm>
            <a:off x="480132" y="252818"/>
            <a:ext cx="11360800" cy="763600"/>
          </a:xfrm>
          <a:prstGeom prst="rect">
            <a:avLst/>
          </a:prstGeom>
        </p:spPr>
        <p:txBody>
          <a:bodyPr spcFirstLastPara="1" vert="horz" wrap="square" lIns="121900" tIns="121900" rIns="121900" bIns="121900" rtlCol="0" anchor="t" anchorCtr="0">
            <a:normAutofit/>
          </a:bodyPr>
          <a:lstStyle/>
          <a:p>
            <a:r>
              <a:rPr lang="en" sz="3200" b="1" dirty="0">
                <a:latin typeface="Arial" panose="020B0604020202020204" pitchFamily="34" charset="0"/>
                <a:cs typeface="Arial" panose="020B0604020202020204" pitchFamily="34" charset="0"/>
              </a:rPr>
              <a:t>Generative Modeling with Diffusion</a:t>
            </a:r>
            <a:endParaRPr sz="3200" b="1" dirty="0">
              <a:latin typeface="Arial" panose="020B0604020202020204" pitchFamily="34" charset="0"/>
              <a:cs typeface="Arial" panose="020B0604020202020204" pitchFamily="34" charset="0"/>
            </a:endParaRPr>
          </a:p>
        </p:txBody>
      </p:sp>
      <p:pic>
        <p:nvPicPr>
          <p:cNvPr id="65" name="Google Shape;65;p14"/>
          <p:cNvPicPr preferRelativeResize="0"/>
          <p:nvPr/>
        </p:nvPicPr>
        <p:blipFill>
          <a:blip r:embed="rId4">
            <a:alphaModFix/>
          </a:blip>
          <a:stretch>
            <a:fillRect/>
          </a:stretch>
        </p:blipFill>
        <p:spPr>
          <a:xfrm>
            <a:off x="874273" y="1774034"/>
            <a:ext cx="4121497" cy="2052699"/>
          </a:xfrm>
          <a:prstGeom prst="rect">
            <a:avLst/>
          </a:prstGeom>
          <a:noFill/>
          <a:ln w="9525" cap="flat" cmpd="sng">
            <a:noFill/>
            <a:prstDash val="solid"/>
            <a:round/>
            <a:headEnd type="none" w="sm" len="sm"/>
            <a:tailEnd type="none" w="sm" len="sm"/>
          </a:ln>
        </p:spPr>
      </p:pic>
      <p:pic>
        <p:nvPicPr>
          <p:cNvPr id="66" name="Google Shape;66;p14"/>
          <p:cNvPicPr preferRelativeResize="0"/>
          <p:nvPr/>
        </p:nvPicPr>
        <p:blipFill>
          <a:blip r:embed="rId5">
            <a:alphaModFix/>
          </a:blip>
          <a:stretch>
            <a:fillRect/>
          </a:stretch>
        </p:blipFill>
        <p:spPr>
          <a:xfrm>
            <a:off x="6874967" y="1835384"/>
            <a:ext cx="4767935" cy="1930000"/>
          </a:xfrm>
          <a:prstGeom prst="rect">
            <a:avLst/>
          </a:prstGeom>
          <a:noFill/>
          <a:ln w="9525" cap="flat" cmpd="sng">
            <a:noFill/>
            <a:prstDash val="solid"/>
            <a:round/>
            <a:headEnd type="none" w="sm" len="sm"/>
            <a:tailEnd type="none" w="sm" len="sm"/>
          </a:ln>
        </p:spPr>
      </p:pic>
      <p:sp>
        <p:nvSpPr>
          <p:cNvPr id="67" name="Google Shape;67;p14"/>
          <p:cNvSpPr txBox="1"/>
          <p:nvPr/>
        </p:nvSpPr>
        <p:spPr>
          <a:xfrm>
            <a:off x="553010" y="1130524"/>
            <a:ext cx="4764024" cy="502000"/>
          </a:xfrm>
          <a:prstGeom prst="rect">
            <a:avLst/>
          </a:prstGeom>
          <a:solidFill>
            <a:schemeClr val="accent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solidFill>
                  <a:schemeClr val="bg1"/>
                </a:solidFill>
                <a:latin typeface="Arial" panose="020B0604020202020204" pitchFamily="34" charset="0"/>
                <a:cs typeface="Arial" panose="020B0604020202020204" pitchFamily="34" charset="0"/>
              </a:rPr>
              <a:t>Diffusion Model for Images</a:t>
            </a:r>
            <a:endParaRPr sz="2400" dirty="0">
              <a:solidFill>
                <a:schemeClr val="bg1"/>
              </a:solidFill>
              <a:latin typeface="Arial" panose="020B0604020202020204" pitchFamily="34" charset="0"/>
              <a:cs typeface="Arial" panose="020B0604020202020204" pitchFamily="34" charset="0"/>
            </a:endParaRPr>
          </a:p>
        </p:txBody>
      </p:sp>
      <p:sp>
        <p:nvSpPr>
          <p:cNvPr id="68" name="Google Shape;68;p14"/>
          <p:cNvSpPr txBox="1"/>
          <p:nvPr/>
        </p:nvSpPr>
        <p:spPr>
          <a:xfrm>
            <a:off x="6874967" y="1141717"/>
            <a:ext cx="4764024" cy="502920"/>
          </a:xfrm>
          <a:prstGeom prst="rect">
            <a:avLst/>
          </a:prstGeom>
          <a:solidFill>
            <a:schemeClr val="accent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solidFill>
                  <a:schemeClr val="bg1"/>
                </a:solidFill>
                <a:latin typeface="Arial" panose="020B0604020202020204" pitchFamily="34" charset="0"/>
                <a:cs typeface="Arial" panose="020B0604020202020204" pitchFamily="34" charset="0"/>
              </a:rPr>
              <a:t>Diffusion Model for Video</a:t>
            </a:r>
            <a:endParaRPr sz="2400" dirty="0">
              <a:solidFill>
                <a:schemeClr val="bg1"/>
              </a:solidFill>
              <a:latin typeface="Arial" panose="020B0604020202020204" pitchFamily="34" charset="0"/>
              <a:cs typeface="Arial" panose="020B0604020202020204" pitchFamily="34" charset="0"/>
            </a:endParaRPr>
          </a:p>
        </p:txBody>
      </p:sp>
      <p:sp>
        <p:nvSpPr>
          <p:cNvPr id="69" name="Google Shape;69;p14"/>
          <p:cNvSpPr txBox="1"/>
          <p:nvPr/>
        </p:nvSpPr>
        <p:spPr>
          <a:xfrm>
            <a:off x="4252184" y="3956984"/>
            <a:ext cx="4764024" cy="502920"/>
          </a:xfrm>
          <a:prstGeom prst="rect">
            <a:avLst/>
          </a:prstGeom>
          <a:solidFill>
            <a:schemeClr val="accent2"/>
          </a:solidFill>
          <a:ln w="19050"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solidFill>
                  <a:schemeClr val="bg1"/>
                </a:solidFill>
                <a:latin typeface="Arial" panose="020B0604020202020204" pitchFamily="34" charset="0"/>
                <a:cs typeface="Arial" panose="020B0604020202020204" pitchFamily="34" charset="0"/>
              </a:rPr>
              <a:t>Diffusion Model for Audio</a:t>
            </a:r>
            <a:endParaRPr sz="2400" dirty="0">
              <a:solidFill>
                <a:schemeClr val="bg1"/>
              </a:solidFill>
              <a:latin typeface="Arial" panose="020B0604020202020204" pitchFamily="34" charset="0"/>
              <a:cs typeface="Arial" panose="020B0604020202020204" pitchFamily="34" charset="0"/>
            </a:endParaRPr>
          </a:p>
        </p:txBody>
      </p:sp>
      <p:sp>
        <p:nvSpPr>
          <p:cNvPr id="70" name="Google Shape;70;p14"/>
          <p:cNvSpPr txBox="1"/>
          <p:nvPr/>
        </p:nvSpPr>
        <p:spPr>
          <a:xfrm>
            <a:off x="0" y="6390434"/>
            <a:ext cx="12192000" cy="415458"/>
          </a:xfrm>
          <a:prstGeom prst="rect">
            <a:avLst/>
          </a:prstGeom>
          <a:noFill/>
          <a:ln>
            <a:noFill/>
          </a:ln>
        </p:spPr>
        <p:txBody>
          <a:bodyPr spcFirstLastPara="1" wrap="square" lIns="121900" tIns="121900" rIns="121900" bIns="121900" anchor="t" anchorCtr="0">
            <a:spAutoFit/>
          </a:bodyPr>
          <a:lstStyle/>
          <a:p>
            <a:pPr algn="ctr"/>
            <a:r>
              <a:rPr lang="en" sz="1100" dirty="0">
                <a:solidFill>
                  <a:schemeClr val="dk1"/>
                </a:solidFill>
                <a:latin typeface="Arial" panose="020B0604020202020204" pitchFamily="34" charset="0"/>
                <a:cs typeface="Arial" panose="020B0604020202020204" pitchFamily="34" charset="0"/>
              </a:rPr>
              <a:t>[1] Image: </a:t>
            </a:r>
            <a:r>
              <a:rPr lang="en" sz="1100" u="sng" dirty="0">
                <a:solidFill>
                  <a:srgbClr val="2200CC"/>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https://arxiv.org/pdf/2112.10752</a:t>
            </a:r>
            <a:r>
              <a:rPr lang="en" sz="1100" dirty="0">
                <a:solidFill>
                  <a:schemeClr val="dk1"/>
                </a:solidFill>
                <a:latin typeface="Arial" panose="020B0604020202020204" pitchFamily="34" charset="0"/>
                <a:cs typeface="Arial" panose="020B0604020202020204" pitchFamily="34" charset="0"/>
              </a:rPr>
              <a:t> [2] Audio: </a:t>
            </a:r>
            <a:r>
              <a:rPr lang="en" sz="1100" u="sng" dirty="0">
                <a:solidFill>
                  <a:srgbClr val="2200CC"/>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https://text-to-audio.github.io/</a:t>
            </a:r>
            <a:r>
              <a:rPr lang="en" sz="1100" dirty="0">
                <a:solidFill>
                  <a:schemeClr val="dk1"/>
                </a:solidFill>
                <a:latin typeface="Arial" panose="020B0604020202020204" pitchFamily="34" charset="0"/>
                <a:cs typeface="Arial" panose="020B0604020202020204" pitchFamily="34" charset="0"/>
              </a:rPr>
              <a:t> [3] Video: </a:t>
            </a:r>
            <a:r>
              <a:rPr lang="en" sz="1100" u="sng" dirty="0">
                <a:solidFill>
                  <a:srgbClr val="2200CC"/>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https://arxiv.org/pdf/2209.14792</a:t>
            </a:r>
            <a:r>
              <a:rPr lang="en" sz="1100" dirty="0">
                <a:solidFill>
                  <a:schemeClr val="dk1"/>
                </a:solidFill>
                <a:latin typeface="Arial" panose="020B0604020202020204" pitchFamily="34" charset="0"/>
                <a:cs typeface="Arial" panose="020B0604020202020204" pitchFamily="34" charset="0"/>
              </a:rPr>
              <a:t> </a:t>
            </a:r>
            <a:endParaRPr sz="1100" dirty="0">
              <a:solidFill>
                <a:schemeClr val="dk2"/>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480148" y="252851"/>
            <a:ext cx="11360800" cy="763600"/>
          </a:xfrm>
          <a:prstGeom prst="rect">
            <a:avLst/>
          </a:prstGeom>
        </p:spPr>
        <p:txBody>
          <a:bodyPr spcFirstLastPara="1" vert="horz" wrap="square" lIns="121900" tIns="121900" rIns="121900" bIns="121900" rtlCol="0" anchor="t" anchorCtr="0">
            <a:normAutofit/>
          </a:bodyPr>
          <a:lstStyle/>
          <a:p>
            <a:r>
              <a:rPr lang="en" sz="3200" b="1" dirty="0">
                <a:latin typeface="Arial" panose="020B0604020202020204" pitchFamily="34" charset="0"/>
                <a:cs typeface="Arial" panose="020B0604020202020204" pitchFamily="34" charset="0"/>
              </a:rPr>
              <a:t>Large-Scale Diffusion Language Models</a:t>
            </a:r>
            <a:endParaRPr sz="3200" b="1" dirty="0">
              <a:latin typeface="Arial" panose="020B0604020202020204" pitchFamily="34" charset="0"/>
              <a:cs typeface="Arial" panose="020B0604020202020204" pitchFamily="34" charset="0"/>
            </a:endParaRPr>
          </a:p>
        </p:txBody>
      </p:sp>
      <p:pic>
        <p:nvPicPr>
          <p:cNvPr id="91" name="Google Shape;91;p16"/>
          <p:cNvPicPr preferRelativeResize="0"/>
          <p:nvPr/>
        </p:nvPicPr>
        <p:blipFill>
          <a:blip r:embed="rId3">
            <a:alphaModFix/>
          </a:blip>
          <a:stretch>
            <a:fillRect/>
          </a:stretch>
        </p:blipFill>
        <p:spPr>
          <a:xfrm>
            <a:off x="838473" y="4125267"/>
            <a:ext cx="3181599" cy="2732733"/>
          </a:xfrm>
          <a:prstGeom prst="rect">
            <a:avLst/>
          </a:prstGeom>
          <a:noFill/>
          <a:ln>
            <a:noFill/>
          </a:ln>
        </p:spPr>
      </p:pic>
      <p:sp>
        <p:nvSpPr>
          <p:cNvPr id="92" name="Google Shape;92;p16"/>
          <p:cNvSpPr txBox="1"/>
          <p:nvPr/>
        </p:nvSpPr>
        <p:spPr>
          <a:xfrm>
            <a:off x="582467" y="3715667"/>
            <a:ext cx="3693600" cy="617600"/>
          </a:xfrm>
          <a:prstGeom prst="rect">
            <a:avLst/>
          </a:prstGeom>
          <a:noFill/>
          <a:ln>
            <a:noFill/>
          </a:ln>
        </p:spPr>
        <p:txBody>
          <a:bodyPr spcFirstLastPara="1" wrap="square" lIns="121900" tIns="121900" rIns="121900" bIns="121900" anchor="t" anchorCtr="0">
            <a:noAutofit/>
          </a:bodyPr>
          <a:lstStyle/>
          <a:p>
            <a:r>
              <a:rPr lang="en" sz="2400">
                <a:solidFill>
                  <a:schemeClr val="dk2"/>
                </a:solidFill>
                <a:latin typeface="Arial" panose="020B0604020202020204" pitchFamily="34" charset="0"/>
                <a:cs typeface="Arial" panose="020B0604020202020204" pitchFamily="34" charset="0"/>
              </a:rPr>
              <a:t>LLaDA</a:t>
            </a:r>
            <a:endParaRPr sz="2400">
              <a:solidFill>
                <a:schemeClr val="dk2"/>
              </a:solidFill>
              <a:latin typeface="Arial" panose="020B0604020202020204" pitchFamily="34" charset="0"/>
              <a:cs typeface="Arial" panose="020B0604020202020204" pitchFamily="34" charset="0"/>
            </a:endParaRPr>
          </a:p>
        </p:txBody>
      </p:sp>
      <p:sp>
        <p:nvSpPr>
          <p:cNvPr id="93" name="Google Shape;93;p16"/>
          <p:cNvSpPr txBox="1"/>
          <p:nvPr/>
        </p:nvSpPr>
        <p:spPr>
          <a:xfrm>
            <a:off x="4745233" y="1242767"/>
            <a:ext cx="3693600" cy="617600"/>
          </a:xfrm>
          <a:prstGeom prst="rect">
            <a:avLst/>
          </a:prstGeom>
          <a:noFill/>
          <a:ln>
            <a:noFill/>
          </a:ln>
        </p:spPr>
        <p:txBody>
          <a:bodyPr spcFirstLastPara="1" wrap="square" lIns="121900" tIns="121900" rIns="121900" bIns="121900" anchor="t" anchorCtr="0">
            <a:noAutofit/>
          </a:bodyPr>
          <a:lstStyle/>
          <a:p>
            <a:r>
              <a:rPr lang="en" sz="2400" dirty="0">
                <a:solidFill>
                  <a:schemeClr val="dk2"/>
                </a:solidFill>
                <a:latin typeface="Arial" panose="020B0604020202020204" pitchFamily="34" charset="0"/>
                <a:cs typeface="Arial" panose="020B0604020202020204" pitchFamily="34" charset="0"/>
              </a:rPr>
              <a:t>Mercury</a:t>
            </a:r>
            <a:endParaRPr sz="2400" dirty="0">
              <a:solidFill>
                <a:schemeClr val="dk2"/>
              </a:solidFill>
              <a:latin typeface="Arial" panose="020B0604020202020204" pitchFamily="34" charset="0"/>
              <a:cs typeface="Arial" panose="020B0604020202020204" pitchFamily="34" charset="0"/>
            </a:endParaRPr>
          </a:p>
        </p:txBody>
      </p:sp>
      <p:sp>
        <p:nvSpPr>
          <p:cNvPr id="94" name="Google Shape;94;p16"/>
          <p:cNvSpPr txBox="1"/>
          <p:nvPr/>
        </p:nvSpPr>
        <p:spPr>
          <a:xfrm>
            <a:off x="582451" y="1242767"/>
            <a:ext cx="3693600" cy="617600"/>
          </a:xfrm>
          <a:prstGeom prst="rect">
            <a:avLst/>
          </a:prstGeom>
          <a:noFill/>
          <a:ln>
            <a:noFill/>
          </a:ln>
        </p:spPr>
        <p:txBody>
          <a:bodyPr spcFirstLastPara="1" wrap="square" lIns="121900" tIns="121900" rIns="121900" bIns="121900" anchor="t" anchorCtr="0">
            <a:noAutofit/>
          </a:bodyPr>
          <a:lstStyle/>
          <a:p>
            <a:r>
              <a:rPr lang="en" sz="2400" dirty="0">
                <a:solidFill>
                  <a:schemeClr val="dk2"/>
                </a:solidFill>
                <a:latin typeface="Arial" panose="020B0604020202020204" pitchFamily="34" charset="0"/>
                <a:cs typeface="Arial" panose="020B0604020202020204" pitchFamily="34" charset="0"/>
              </a:rPr>
              <a:t>Gemini Diffusion</a:t>
            </a:r>
            <a:endParaRPr sz="2400" dirty="0">
              <a:solidFill>
                <a:schemeClr val="dk2"/>
              </a:solidFill>
              <a:latin typeface="Arial" panose="020B0604020202020204" pitchFamily="34" charset="0"/>
              <a:cs typeface="Arial" panose="020B0604020202020204" pitchFamily="34" charset="0"/>
            </a:endParaRPr>
          </a:p>
        </p:txBody>
      </p:sp>
      <p:pic>
        <p:nvPicPr>
          <p:cNvPr id="95" name="Google Shape;95;p16"/>
          <p:cNvPicPr preferRelativeResize="0"/>
          <p:nvPr/>
        </p:nvPicPr>
        <p:blipFill>
          <a:blip r:embed="rId4">
            <a:alphaModFix/>
          </a:blip>
          <a:stretch>
            <a:fillRect/>
          </a:stretch>
        </p:blipFill>
        <p:spPr>
          <a:xfrm>
            <a:off x="4745240" y="1860367"/>
            <a:ext cx="7031160" cy="4002739"/>
          </a:xfrm>
          <a:prstGeom prst="rect">
            <a:avLst/>
          </a:prstGeom>
          <a:noFill/>
          <a:ln>
            <a:noFill/>
          </a:ln>
        </p:spPr>
      </p:pic>
      <p:pic>
        <p:nvPicPr>
          <p:cNvPr id="96" name="Google Shape;96;p16"/>
          <p:cNvPicPr preferRelativeResize="0"/>
          <p:nvPr/>
        </p:nvPicPr>
        <p:blipFill>
          <a:blip r:embed="rId5">
            <a:alphaModFix/>
          </a:blip>
          <a:stretch>
            <a:fillRect/>
          </a:stretch>
        </p:blipFill>
        <p:spPr>
          <a:xfrm>
            <a:off x="582467" y="1860367"/>
            <a:ext cx="3528533" cy="1855300"/>
          </a:xfrm>
          <a:prstGeom prst="rect">
            <a:avLst/>
          </a:prstGeom>
          <a:noFill/>
          <a:ln>
            <a:noFill/>
          </a:ln>
        </p:spPr>
      </p:pic>
      <p:sp>
        <p:nvSpPr>
          <p:cNvPr id="97" name="Google Shape;97;p16"/>
          <p:cNvSpPr txBox="1"/>
          <p:nvPr/>
        </p:nvSpPr>
        <p:spPr>
          <a:xfrm>
            <a:off x="7349066" y="6009833"/>
            <a:ext cx="4427333" cy="714800"/>
          </a:xfrm>
          <a:prstGeom prst="rect">
            <a:avLst/>
          </a:prstGeom>
          <a:noFill/>
          <a:ln>
            <a:noFill/>
          </a:ln>
        </p:spPr>
        <p:txBody>
          <a:bodyPr spcFirstLastPara="1" wrap="square" lIns="121900" tIns="121900" rIns="121900" bIns="121900" anchor="t" anchorCtr="0">
            <a:noAutofit/>
          </a:bodyPr>
          <a:lstStyle/>
          <a:p>
            <a:r>
              <a:rPr lang="en" sz="1100" dirty="0">
                <a:latin typeface="Arial" panose="020B0604020202020204" pitchFamily="34" charset="0"/>
                <a:cs typeface="Arial" panose="020B0604020202020204" pitchFamily="34" charset="0"/>
              </a:rPr>
              <a:t>Gemini Diffusion: </a:t>
            </a:r>
            <a:r>
              <a:rPr lang="en" sz="1100" u="sng" dirty="0">
                <a:solidFill>
                  <a:schemeClr val="hlink"/>
                </a:solidFill>
                <a:latin typeface="Arial" panose="020B0604020202020204" pitchFamily="34" charset="0"/>
                <a:cs typeface="Arial" panose="020B0604020202020204" pitchFamily="34" charset="0"/>
                <a:hlinkClick r:id="rId6"/>
              </a:rPr>
              <a:t>https://deepmind.google/models/gemini-diffusion/</a:t>
            </a:r>
            <a:r>
              <a:rPr lang="en" sz="1100" dirty="0">
                <a:latin typeface="Arial" panose="020B0604020202020204" pitchFamily="34" charset="0"/>
                <a:cs typeface="Arial" panose="020B0604020202020204" pitchFamily="34" charset="0"/>
              </a:rPr>
              <a:t> </a:t>
            </a:r>
            <a:endParaRPr sz="1100" dirty="0">
              <a:latin typeface="Arial" panose="020B0604020202020204" pitchFamily="34" charset="0"/>
              <a:cs typeface="Arial" panose="020B0604020202020204" pitchFamily="34" charset="0"/>
            </a:endParaRPr>
          </a:p>
          <a:p>
            <a:r>
              <a:rPr lang="en" sz="1100" dirty="0" err="1">
                <a:latin typeface="Arial" panose="020B0604020202020204" pitchFamily="34" charset="0"/>
                <a:cs typeface="Arial" panose="020B0604020202020204" pitchFamily="34" charset="0"/>
              </a:rPr>
              <a:t>LLaDA</a:t>
            </a:r>
            <a:r>
              <a:rPr lang="en" sz="1100" dirty="0">
                <a:latin typeface="Arial" panose="020B0604020202020204" pitchFamily="34" charset="0"/>
                <a:cs typeface="Arial" panose="020B0604020202020204" pitchFamily="34" charset="0"/>
              </a:rPr>
              <a:t>: </a:t>
            </a:r>
            <a:r>
              <a:rPr lang="en" sz="1100" u="sng" dirty="0">
                <a:solidFill>
                  <a:schemeClr val="hlink"/>
                </a:solidFill>
                <a:latin typeface="Arial" panose="020B0604020202020204" pitchFamily="34" charset="0"/>
                <a:cs typeface="Arial" panose="020B0604020202020204" pitchFamily="34" charset="0"/>
                <a:hlinkClick r:id="rId7"/>
              </a:rPr>
              <a:t>https://arxiv.org/abs/2502.09992</a:t>
            </a:r>
            <a:endParaRPr sz="1100" dirty="0">
              <a:latin typeface="Arial" panose="020B0604020202020204" pitchFamily="34" charset="0"/>
              <a:cs typeface="Arial" panose="020B0604020202020204" pitchFamily="34" charset="0"/>
            </a:endParaRPr>
          </a:p>
          <a:p>
            <a:r>
              <a:rPr lang="en" sz="1100" dirty="0">
                <a:latin typeface="Arial" panose="020B0604020202020204" pitchFamily="34" charset="0"/>
                <a:cs typeface="Arial" panose="020B0604020202020204" pitchFamily="34" charset="0"/>
              </a:rPr>
              <a:t>Mercury: </a:t>
            </a:r>
            <a:r>
              <a:rPr lang="en" sz="1100" u="sng" dirty="0">
                <a:solidFill>
                  <a:schemeClr val="hlink"/>
                </a:solidFill>
                <a:latin typeface="Arial" panose="020B0604020202020204" pitchFamily="34" charset="0"/>
                <a:cs typeface="Arial" panose="020B0604020202020204" pitchFamily="34" charset="0"/>
                <a:hlinkClick r:id="rId8"/>
              </a:rPr>
              <a:t>https://www.inceptionlabs.ai/</a:t>
            </a:r>
            <a:endParaRPr sz="1100" dirty="0">
              <a:latin typeface="Arial" panose="020B0604020202020204" pitchFamily="34" charset="0"/>
              <a:cs typeface="Arial" panose="020B0604020202020204" pitchFamily="34" charset="0"/>
            </a:endParaRPr>
          </a:p>
        </p:txBody>
      </p:sp>
      <p:sp>
        <p:nvSpPr>
          <p:cNvPr id="2" name="Rounded Rectangle 1">
            <a:extLst>
              <a:ext uri="{FF2B5EF4-FFF2-40B4-BE49-F238E27FC236}">
                <a16:creationId xmlns:a16="http://schemas.microsoft.com/office/drawing/2014/main" id="{84770A7D-1401-139F-80C6-BB581F4A08A0}"/>
              </a:ext>
            </a:extLst>
          </p:cNvPr>
          <p:cNvSpPr/>
          <p:nvPr/>
        </p:nvSpPr>
        <p:spPr>
          <a:xfrm>
            <a:off x="6320400" y="1354062"/>
            <a:ext cx="2524811" cy="35957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Can be more accurate</a:t>
            </a:r>
          </a:p>
        </p:txBody>
      </p:sp>
      <p:sp>
        <p:nvSpPr>
          <p:cNvPr id="3" name="Rounded Rectangle 2">
            <a:extLst>
              <a:ext uri="{FF2B5EF4-FFF2-40B4-BE49-F238E27FC236}">
                <a16:creationId xmlns:a16="http://schemas.microsoft.com/office/drawing/2014/main" id="{B0CAF526-00F6-F4D4-45AE-ECDDED4A3DE1}"/>
              </a:ext>
            </a:extLst>
          </p:cNvPr>
          <p:cNvSpPr/>
          <p:nvPr/>
        </p:nvSpPr>
        <p:spPr>
          <a:xfrm>
            <a:off x="9187040" y="1354062"/>
            <a:ext cx="2524812" cy="359578"/>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Significantly faster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7"/>
          <p:cNvSpPr txBox="1">
            <a:spLocks noGrp="1"/>
          </p:cNvSpPr>
          <p:nvPr>
            <p:ph type="title"/>
          </p:nvPr>
        </p:nvSpPr>
        <p:spPr>
          <a:xfrm>
            <a:off x="483694" y="224803"/>
            <a:ext cx="11072766" cy="763600"/>
          </a:xfrm>
          <a:prstGeom prst="rect">
            <a:avLst/>
          </a:prstGeom>
        </p:spPr>
        <p:txBody>
          <a:bodyPr spcFirstLastPara="1" vert="horz" wrap="square" lIns="121900" tIns="121900" rIns="121900" bIns="121900" rtlCol="0" anchor="t" anchorCtr="0">
            <a:normAutofit/>
          </a:bodyPr>
          <a:lstStyle/>
          <a:p>
            <a:r>
              <a:rPr lang="en" sz="3200" b="1" dirty="0">
                <a:latin typeface="Arial" panose="020B0604020202020204" pitchFamily="34" charset="0"/>
                <a:cs typeface="Arial" panose="020B0604020202020204" pitchFamily="34" charset="0"/>
              </a:rPr>
              <a:t>Standard Approach: Masked Diffusion Language Model</a:t>
            </a:r>
            <a:endParaRPr sz="3200" b="1" dirty="0">
              <a:latin typeface="Arial" panose="020B0604020202020204" pitchFamily="34" charset="0"/>
              <a:cs typeface="Arial" panose="020B0604020202020204" pitchFamily="34" charset="0"/>
            </a:endParaRPr>
          </a:p>
        </p:txBody>
      </p:sp>
      <p:sp>
        <p:nvSpPr>
          <p:cNvPr id="439" name="Google Shape;439;p27"/>
          <p:cNvSpPr txBox="1"/>
          <p:nvPr/>
        </p:nvSpPr>
        <p:spPr>
          <a:xfrm>
            <a:off x="483694" y="4842104"/>
            <a:ext cx="11708306" cy="1200288"/>
          </a:xfrm>
          <a:prstGeom prst="rect">
            <a:avLst/>
          </a:prstGeom>
          <a:noFill/>
          <a:ln>
            <a:noFill/>
          </a:ln>
        </p:spPr>
        <p:txBody>
          <a:bodyPr spcFirstLastPara="1" wrap="square" lIns="121900" tIns="121900" rIns="121900" bIns="121900" anchor="t" anchorCtr="0">
            <a:spAutoFit/>
          </a:bodyPr>
          <a:lstStyle/>
          <a:p>
            <a:pPr marL="609585" indent="-440256" algn="just">
              <a:spcAft>
                <a:spcPts val="600"/>
              </a:spcAft>
              <a:buClr>
                <a:schemeClr val="dk2"/>
              </a:buClr>
              <a:buSzPts val="1600"/>
              <a:buChar char="●"/>
            </a:pPr>
            <a:r>
              <a:rPr lang="en-US" sz="2600" b="1" dirty="0">
                <a:solidFill>
                  <a:schemeClr val="dk2"/>
                </a:solidFill>
                <a:latin typeface="Arial" panose="020B0604020202020204" pitchFamily="34" charset="0"/>
                <a:cs typeface="Arial" panose="020B0604020202020204" pitchFamily="34" charset="0"/>
              </a:rPr>
              <a:t>Denoising Transformer</a:t>
            </a:r>
            <a:r>
              <a:rPr lang="en-US" sz="2600" dirty="0">
                <a:solidFill>
                  <a:schemeClr val="dk2"/>
                </a:solidFill>
                <a:latin typeface="Arial" panose="020B0604020202020204" pitchFamily="34" charset="0"/>
                <a:cs typeface="Arial" panose="020B0604020202020204" pitchFamily="34" charset="0"/>
              </a:rPr>
              <a:t>: Unmasks using already unmasked tokens</a:t>
            </a:r>
          </a:p>
          <a:p>
            <a:pPr marL="609585" indent="-440256" algn="just">
              <a:spcAft>
                <a:spcPts val="600"/>
              </a:spcAft>
              <a:buClr>
                <a:schemeClr val="dk2"/>
              </a:buClr>
              <a:buSzPts val="1600"/>
              <a:buChar char="●"/>
            </a:pPr>
            <a:r>
              <a:rPr lang="en-US" sz="2600" b="1" dirty="0">
                <a:solidFill>
                  <a:schemeClr val="dk2"/>
                </a:solidFill>
                <a:latin typeface="Arial" panose="020B0604020202020204" pitchFamily="34" charset="0"/>
                <a:cs typeface="Arial" panose="020B0604020202020204" pitchFamily="34" charset="0"/>
              </a:rPr>
              <a:t>Our approach:</a:t>
            </a:r>
            <a:r>
              <a:rPr lang="en-US" sz="2600" dirty="0">
                <a:solidFill>
                  <a:schemeClr val="dk2"/>
                </a:solidFill>
                <a:latin typeface="Arial" panose="020B0604020202020204" pitchFamily="34" charset="0"/>
                <a:cs typeface="Arial" panose="020B0604020202020204" pitchFamily="34" charset="0"/>
              </a:rPr>
              <a:t> Improve context using semantically important tokens</a:t>
            </a:r>
          </a:p>
        </p:txBody>
      </p:sp>
      <p:sp>
        <p:nvSpPr>
          <p:cNvPr id="415" name="Rectangle 414">
            <a:extLst>
              <a:ext uri="{FF2B5EF4-FFF2-40B4-BE49-F238E27FC236}">
                <a16:creationId xmlns:a16="http://schemas.microsoft.com/office/drawing/2014/main" id="{DA0E9081-D089-8332-9345-3B9623BFAABB}"/>
              </a:ext>
            </a:extLst>
          </p:cNvPr>
          <p:cNvSpPr/>
          <p:nvPr/>
        </p:nvSpPr>
        <p:spPr>
          <a:xfrm>
            <a:off x="2717387" y="938539"/>
            <a:ext cx="6119906" cy="3827168"/>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TextBox 424">
            <a:extLst>
              <a:ext uri="{FF2B5EF4-FFF2-40B4-BE49-F238E27FC236}">
                <a16:creationId xmlns:a16="http://schemas.microsoft.com/office/drawing/2014/main" id="{30EC8001-0767-959E-27F8-496A9E30FD18}"/>
              </a:ext>
            </a:extLst>
          </p:cNvPr>
          <p:cNvSpPr txBox="1"/>
          <p:nvPr/>
        </p:nvSpPr>
        <p:spPr>
          <a:xfrm>
            <a:off x="3126136" y="2043784"/>
            <a:ext cx="5590598" cy="1692771"/>
          </a:xfrm>
          <a:prstGeom prst="rect">
            <a:avLst/>
          </a:prstGeom>
          <a:solidFill>
            <a:schemeClr val="accent2"/>
          </a:solidFill>
        </p:spPr>
        <p:txBody>
          <a:bodyPr wrap="square" rtlCol="0">
            <a:spAutoFit/>
          </a:bodyPr>
          <a:lstStyle/>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r>
              <a:rPr lang="en-US" sz="2400" dirty="0">
                <a:solidFill>
                  <a:schemeClr val="bg1"/>
                </a:solidFill>
                <a:latin typeface="Times New Roman" panose="02020603050405020304" pitchFamily="18" charset="0"/>
                <a:cs typeface="Times New Roman" panose="02020603050405020304" pitchFamily="18" charset="0"/>
              </a:rPr>
              <a:t>Denoising Transformer </a:t>
            </a:r>
          </a:p>
          <a:p>
            <a:pPr algn="ctr"/>
            <a:r>
              <a:rPr lang="en-US" sz="2400" dirty="0">
                <a:solidFill>
                  <a:schemeClr val="bg1"/>
                </a:solidFill>
                <a:latin typeface="Times New Roman" panose="02020603050405020304" pitchFamily="18" charset="0"/>
                <a:cs typeface="Times New Roman" panose="02020603050405020304" pitchFamily="18" charset="0"/>
              </a:rPr>
              <a:t>(with bidirectional attention)</a:t>
            </a:r>
          </a:p>
          <a:p>
            <a:pPr algn="ctr"/>
            <a:endParaRPr lang="en-US" sz="1400" dirty="0">
              <a:solidFill>
                <a:schemeClr val="bg1"/>
              </a:solidFill>
              <a:latin typeface="Times New Roman" panose="02020603050405020304" pitchFamily="18" charset="0"/>
              <a:cs typeface="Times New Roman" panose="02020603050405020304" pitchFamily="18" charset="0"/>
            </a:endParaRPr>
          </a:p>
          <a:p>
            <a:pPr algn="ct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26" name="Rounded Rectangle 425">
            <a:extLst>
              <a:ext uri="{FF2B5EF4-FFF2-40B4-BE49-F238E27FC236}">
                <a16:creationId xmlns:a16="http://schemas.microsoft.com/office/drawing/2014/main" id="{576CB06D-1012-369D-EAA2-E4B745114EB5}"/>
              </a:ext>
            </a:extLst>
          </p:cNvPr>
          <p:cNvSpPr/>
          <p:nvPr/>
        </p:nvSpPr>
        <p:spPr>
          <a:xfrm>
            <a:off x="3137136"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64</a:t>
            </a:r>
          </a:p>
        </p:txBody>
      </p:sp>
      <p:sp>
        <p:nvSpPr>
          <p:cNvPr id="427" name="Rounded Rectangle 426">
            <a:extLst>
              <a:ext uri="{FF2B5EF4-FFF2-40B4-BE49-F238E27FC236}">
                <a16:creationId xmlns:a16="http://schemas.microsoft.com/office/drawing/2014/main" id="{0D39AB05-01DF-889C-682B-C2B21ED9F4B0}"/>
              </a:ext>
            </a:extLst>
          </p:cNvPr>
          <p:cNvSpPr/>
          <p:nvPr/>
        </p:nvSpPr>
        <p:spPr>
          <a:xfrm>
            <a:off x="3946719" y="3945241"/>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28" name="Rounded Rectangle 427">
            <a:extLst>
              <a:ext uri="{FF2B5EF4-FFF2-40B4-BE49-F238E27FC236}">
                <a16:creationId xmlns:a16="http://schemas.microsoft.com/office/drawing/2014/main" id="{BAA8EFE7-4D51-6A02-B42E-F06DE14FE12E}"/>
              </a:ext>
            </a:extLst>
          </p:cNvPr>
          <p:cNvSpPr/>
          <p:nvPr/>
        </p:nvSpPr>
        <p:spPr>
          <a:xfrm>
            <a:off x="4756303"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318</a:t>
            </a:r>
          </a:p>
        </p:txBody>
      </p:sp>
      <p:sp>
        <p:nvSpPr>
          <p:cNvPr id="429" name="Rounded Rectangle 428">
            <a:extLst>
              <a:ext uri="{FF2B5EF4-FFF2-40B4-BE49-F238E27FC236}">
                <a16:creationId xmlns:a16="http://schemas.microsoft.com/office/drawing/2014/main" id="{3E47173E-74C9-751E-8286-957B30CB4D3F}"/>
              </a:ext>
            </a:extLst>
          </p:cNvPr>
          <p:cNvSpPr/>
          <p:nvPr/>
        </p:nvSpPr>
        <p:spPr>
          <a:xfrm>
            <a:off x="5565885" y="3945241"/>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30" name="Rounded Rectangle 429">
            <a:extLst>
              <a:ext uri="{FF2B5EF4-FFF2-40B4-BE49-F238E27FC236}">
                <a16:creationId xmlns:a16="http://schemas.microsoft.com/office/drawing/2014/main" id="{BC4DB44A-1538-F584-950C-114A341B7190}"/>
              </a:ext>
            </a:extLst>
          </p:cNvPr>
          <p:cNvSpPr/>
          <p:nvPr/>
        </p:nvSpPr>
        <p:spPr>
          <a:xfrm>
            <a:off x="6375468"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326</a:t>
            </a:r>
          </a:p>
        </p:txBody>
      </p:sp>
      <p:sp>
        <p:nvSpPr>
          <p:cNvPr id="431" name="Rounded Rectangle 430">
            <a:extLst>
              <a:ext uri="{FF2B5EF4-FFF2-40B4-BE49-F238E27FC236}">
                <a16:creationId xmlns:a16="http://schemas.microsoft.com/office/drawing/2014/main" id="{5A28A441-6CFD-C9FE-9C77-7F8428C71E92}"/>
              </a:ext>
            </a:extLst>
          </p:cNvPr>
          <p:cNvSpPr/>
          <p:nvPr/>
        </p:nvSpPr>
        <p:spPr>
          <a:xfrm>
            <a:off x="7185051" y="3945240"/>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32" name="Rounded Rectangle 431">
            <a:extLst>
              <a:ext uri="{FF2B5EF4-FFF2-40B4-BE49-F238E27FC236}">
                <a16:creationId xmlns:a16="http://schemas.microsoft.com/office/drawing/2014/main" id="{E88206F8-CD7F-C1C8-EED7-17C964D37965}"/>
              </a:ext>
            </a:extLst>
          </p:cNvPr>
          <p:cNvSpPr/>
          <p:nvPr/>
        </p:nvSpPr>
        <p:spPr>
          <a:xfrm>
            <a:off x="8001597" y="3945240"/>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mc:AlternateContent xmlns:mc="http://schemas.openxmlformats.org/markup-compatibility/2006" xmlns:a14="http://schemas.microsoft.com/office/drawing/2010/main">
        <mc:Choice Requires="a14">
          <p:sp>
            <p:nvSpPr>
              <p:cNvPr id="433" name="TextBox 432">
                <a:extLst>
                  <a:ext uri="{FF2B5EF4-FFF2-40B4-BE49-F238E27FC236}">
                    <a16:creationId xmlns:a16="http://schemas.microsoft.com/office/drawing/2014/main" id="{0F29B8B3-6EA7-A731-FEDC-F3A51CFD0D9C}"/>
                  </a:ext>
                </a:extLst>
              </p:cNvPr>
              <p:cNvSpPr txBox="1"/>
              <p:nvPr/>
            </p:nvSpPr>
            <p:spPr>
              <a:xfrm>
                <a:off x="2848182" y="3925912"/>
                <a:ext cx="182648" cy="14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m:rPr>
                              <m:sty m:val="p"/>
                            </m:rPr>
                            <a:rPr lang="en-US" sz="1100" b="0" i="1" smtClean="0">
                              <a:latin typeface="Cambria Math" panose="02040503050406030204" pitchFamily="18" charset="0"/>
                            </a:rPr>
                            <m:t>Z</m:t>
                          </m:r>
                        </m:e>
                        <m:sub>
                          <m:r>
                            <a:rPr lang="en-US" sz="1100" b="0" i="1" smtClean="0">
                              <a:latin typeface="Cambria Math" panose="02040503050406030204" pitchFamily="18" charset="0"/>
                            </a:rPr>
                            <m:t>𝑡</m:t>
                          </m:r>
                        </m:sub>
                      </m:sSub>
                      <m:r>
                        <a:rPr lang="en-US" sz="1100" b="0" i="1" smtClean="0">
                          <a:latin typeface="Cambria Math" panose="02040503050406030204" pitchFamily="18" charset="0"/>
                        </a:rPr>
                        <m:t>  </m:t>
                      </m:r>
                    </m:oMath>
                  </m:oMathPara>
                </a14:m>
                <a:endParaRPr lang="en-US" sz="1100" dirty="0"/>
              </a:p>
            </p:txBody>
          </p:sp>
        </mc:Choice>
        <mc:Fallback xmlns="">
          <p:sp>
            <p:nvSpPr>
              <p:cNvPr id="433" name="TextBox 432">
                <a:extLst>
                  <a:ext uri="{FF2B5EF4-FFF2-40B4-BE49-F238E27FC236}">
                    <a16:creationId xmlns:a16="http://schemas.microsoft.com/office/drawing/2014/main" id="{0F29B8B3-6EA7-A731-FEDC-F3A51CFD0D9C}"/>
                  </a:ext>
                </a:extLst>
              </p:cNvPr>
              <p:cNvSpPr txBox="1">
                <a:spLocks noRot="1" noChangeAspect="1" noMove="1" noResize="1" noEditPoints="1" noAdjustHandles="1" noChangeArrowheads="1" noChangeShapeType="1" noTextEdit="1"/>
              </p:cNvSpPr>
              <p:nvPr/>
            </p:nvSpPr>
            <p:spPr>
              <a:xfrm>
                <a:off x="2848182" y="3925912"/>
                <a:ext cx="182648" cy="143214"/>
              </a:xfrm>
              <a:prstGeom prst="rect">
                <a:avLst/>
              </a:prstGeom>
              <a:blipFill>
                <a:blip r:embed="rId3"/>
                <a:stretch>
                  <a:fillRect l="-26667" t="-16667" r="-40000" b="-58333"/>
                </a:stretch>
              </a:blipFill>
            </p:spPr>
            <p:txBody>
              <a:bodyPr/>
              <a:lstStyle/>
              <a:p>
                <a:r>
                  <a:rPr lang="en-US">
                    <a:noFill/>
                  </a:rPr>
                  <a:t> </a:t>
                </a:r>
              </a:p>
            </p:txBody>
          </p:sp>
        </mc:Fallback>
      </mc:AlternateContent>
      <p:sp>
        <p:nvSpPr>
          <p:cNvPr id="434" name="Rounded Rectangle 433">
            <a:extLst>
              <a:ext uri="{FF2B5EF4-FFF2-40B4-BE49-F238E27FC236}">
                <a16:creationId xmlns:a16="http://schemas.microsoft.com/office/drawing/2014/main" id="{9C3566E3-9A29-D32B-1C9C-7EB5FE4F2E0F}"/>
              </a:ext>
            </a:extLst>
          </p:cNvPr>
          <p:cNvSpPr/>
          <p:nvPr/>
        </p:nvSpPr>
        <p:spPr>
          <a:xfrm>
            <a:off x="3137136"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a:t>
            </a:r>
          </a:p>
        </p:txBody>
      </p:sp>
      <p:sp>
        <p:nvSpPr>
          <p:cNvPr id="435" name="Rounded Rectangle 434">
            <a:extLst>
              <a:ext uri="{FF2B5EF4-FFF2-40B4-BE49-F238E27FC236}">
                <a16:creationId xmlns:a16="http://schemas.microsoft.com/office/drawing/2014/main" id="{804DF0D6-37BA-EB0F-262E-320623400EC5}"/>
              </a:ext>
            </a:extLst>
          </p:cNvPr>
          <p:cNvSpPr/>
          <p:nvPr/>
        </p:nvSpPr>
        <p:spPr>
          <a:xfrm>
            <a:off x="3946719" y="4265951"/>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36" name="Rounded Rectangle 435">
            <a:extLst>
              <a:ext uri="{FF2B5EF4-FFF2-40B4-BE49-F238E27FC236}">
                <a16:creationId xmlns:a16="http://schemas.microsoft.com/office/drawing/2014/main" id="{39C01663-3802-7978-F25A-67F3ABCD4E52}"/>
              </a:ext>
            </a:extLst>
          </p:cNvPr>
          <p:cNvSpPr/>
          <p:nvPr/>
        </p:nvSpPr>
        <p:spPr>
          <a:xfrm>
            <a:off x="4756303"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is</a:t>
            </a:r>
          </a:p>
        </p:txBody>
      </p:sp>
      <p:sp>
        <p:nvSpPr>
          <p:cNvPr id="445" name="Rounded Rectangle 444">
            <a:extLst>
              <a:ext uri="{FF2B5EF4-FFF2-40B4-BE49-F238E27FC236}">
                <a16:creationId xmlns:a16="http://schemas.microsoft.com/office/drawing/2014/main" id="{8CC83E32-575D-B934-33F9-153D47EDEE0A}"/>
              </a:ext>
            </a:extLst>
          </p:cNvPr>
          <p:cNvSpPr/>
          <p:nvPr/>
        </p:nvSpPr>
        <p:spPr>
          <a:xfrm>
            <a:off x="5560753" y="4265950"/>
            <a:ext cx="724305" cy="215492"/>
          </a:xfrm>
          <a:prstGeom prst="roundRect">
            <a:avLst/>
          </a:prstGeom>
          <a:solidFill>
            <a:schemeClr val="bg1">
              <a:lumMod val="8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46" name="Rounded Rectangle 445">
            <a:extLst>
              <a:ext uri="{FF2B5EF4-FFF2-40B4-BE49-F238E27FC236}">
                <a16:creationId xmlns:a16="http://schemas.microsoft.com/office/drawing/2014/main" id="{A9860D9D-4844-2A89-C8D6-DF87725E2CCB}"/>
              </a:ext>
            </a:extLst>
          </p:cNvPr>
          <p:cNvSpPr/>
          <p:nvPr/>
        </p:nvSpPr>
        <p:spPr>
          <a:xfrm>
            <a:off x="6375468"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with</a:t>
            </a:r>
          </a:p>
        </p:txBody>
      </p:sp>
      <p:sp>
        <p:nvSpPr>
          <p:cNvPr id="447" name="Rounded Rectangle 446">
            <a:extLst>
              <a:ext uri="{FF2B5EF4-FFF2-40B4-BE49-F238E27FC236}">
                <a16:creationId xmlns:a16="http://schemas.microsoft.com/office/drawing/2014/main" id="{F7686FBC-0538-C675-5F77-726A0630CC45}"/>
              </a:ext>
            </a:extLst>
          </p:cNvPr>
          <p:cNvSpPr/>
          <p:nvPr/>
        </p:nvSpPr>
        <p:spPr>
          <a:xfrm>
            <a:off x="7185051" y="4265950"/>
            <a:ext cx="722655"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48" name="Rounded Rectangle 447">
            <a:extLst>
              <a:ext uri="{FF2B5EF4-FFF2-40B4-BE49-F238E27FC236}">
                <a16:creationId xmlns:a16="http://schemas.microsoft.com/office/drawing/2014/main" id="{F229B8BA-9621-31D9-3C2E-FBA3D9FA6524}"/>
              </a:ext>
            </a:extLst>
          </p:cNvPr>
          <p:cNvSpPr/>
          <p:nvPr/>
        </p:nvSpPr>
        <p:spPr>
          <a:xfrm>
            <a:off x="8005078" y="4265950"/>
            <a:ext cx="719174"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91" name="Rounded Rectangle 490">
            <a:extLst>
              <a:ext uri="{FF2B5EF4-FFF2-40B4-BE49-F238E27FC236}">
                <a16:creationId xmlns:a16="http://schemas.microsoft.com/office/drawing/2014/main" id="{4DBC9E34-57A6-DCF1-E15D-EAFB10AF0CA6}"/>
              </a:ext>
            </a:extLst>
          </p:cNvPr>
          <p:cNvSpPr/>
          <p:nvPr/>
        </p:nvSpPr>
        <p:spPr>
          <a:xfrm>
            <a:off x="3133654"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64</a:t>
            </a:r>
          </a:p>
        </p:txBody>
      </p:sp>
      <p:sp>
        <p:nvSpPr>
          <p:cNvPr id="492" name="Rounded Rectangle 491">
            <a:extLst>
              <a:ext uri="{FF2B5EF4-FFF2-40B4-BE49-F238E27FC236}">
                <a16:creationId xmlns:a16="http://schemas.microsoft.com/office/drawing/2014/main" id="{6861281F-BF18-D6C7-08DA-A30BFFDC0750}"/>
              </a:ext>
            </a:extLst>
          </p:cNvPr>
          <p:cNvSpPr/>
          <p:nvPr/>
        </p:nvSpPr>
        <p:spPr>
          <a:xfrm>
            <a:off x="3943238" y="1681557"/>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93" name="Rounded Rectangle 492">
            <a:extLst>
              <a:ext uri="{FF2B5EF4-FFF2-40B4-BE49-F238E27FC236}">
                <a16:creationId xmlns:a16="http://schemas.microsoft.com/office/drawing/2014/main" id="{B9632A84-F7D3-B31B-0981-2C9A91E0C0A1}"/>
              </a:ext>
            </a:extLst>
          </p:cNvPr>
          <p:cNvSpPr/>
          <p:nvPr/>
        </p:nvSpPr>
        <p:spPr>
          <a:xfrm>
            <a:off x="4752821"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318</a:t>
            </a:r>
          </a:p>
        </p:txBody>
      </p:sp>
      <p:sp>
        <p:nvSpPr>
          <p:cNvPr id="494" name="Rounded Rectangle 493">
            <a:extLst>
              <a:ext uri="{FF2B5EF4-FFF2-40B4-BE49-F238E27FC236}">
                <a16:creationId xmlns:a16="http://schemas.microsoft.com/office/drawing/2014/main" id="{76DD20F8-A01F-453F-6719-F4B65B38E641}"/>
              </a:ext>
            </a:extLst>
          </p:cNvPr>
          <p:cNvSpPr/>
          <p:nvPr/>
        </p:nvSpPr>
        <p:spPr>
          <a:xfrm>
            <a:off x="5517199" y="1681557"/>
            <a:ext cx="808473" cy="18790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1760</a:t>
            </a:r>
          </a:p>
        </p:txBody>
      </p:sp>
      <p:sp>
        <p:nvSpPr>
          <p:cNvPr id="495" name="Rounded Rectangle 494">
            <a:extLst>
              <a:ext uri="{FF2B5EF4-FFF2-40B4-BE49-F238E27FC236}">
                <a16:creationId xmlns:a16="http://schemas.microsoft.com/office/drawing/2014/main" id="{21A0C327-28F4-C3B2-5CEF-965A87681064}"/>
              </a:ext>
            </a:extLst>
          </p:cNvPr>
          <p:cNvSpPr/>
          <p:nvPr/>
        </p:nvSpPr>
        <p:spPr>
          <a:xfrm>
            <a:off x="6371985"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326</a:t>
            </a:r>
          </a:p>
        </p:txBody>
      </p:sp>
      <p:sp>
        <p:nvSpPr>
          <p:cNvPr id="496" name="Rounded Rectangle 495">
            <a:extLst>
              <a:ext uri="{FF2B5EF4-FFF2-40B4-BE49-F238E27FC236}">
                <a16:creationId xmlns:a16="http://schemas.microsoft.com/office/drawing/2014/main" id="{94DDDC16-7DAF-C10B-F3DB-EA34AAEF73B5}"/>
              </a:ext>
            </a:extLst>
          </p:cNvPr>
          <p:cNvSpPr/>
          <p:nvPr/>
        </p:nvSpPr>
        <p:spPr>
          <a:xfrm>
            <a:off x="7188532" y="1681556"/>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97" name="Rounded Rectangle 496">
            <a:extLst>
              <a:ext uri="{FF2B5EF4-FFF2-40B4-BE49-F238E27FC236}">
                <a16:creationId xmlns:a16="http://schemas.microsoft.com/office/drawing/2014/main" id="{9D05368C-2634-F19E-06C1-AD1C67699F4C}"/>
              </a:ext>
            </a:extLst>
          </p:cNvPr>
          <p:cNvSpPr/>
          <p:nvPr/>
        </p:nvSpPr>
        <p:spPr>
          <a:xfrm>
            <a:off x="7998115" y="1681556"/>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mc:AlternateContent xmlns:mc="http://schemas.openxmlformats.org/markup-compatibility/2006" xmlns:a14="http://schemas.microsoft.com/office/drawing/2010/main">
        <mc:Choice Requires="a14">
          <p:sp>
            <p:nvSpPr>
              <p:cNvPr id="498" name="TextBox 497">
                <a:extLst>
                  <a:ext uri="{FF2B5EF4-FFF2-40B4-BE49-F238E27FC236}">
                    <a16:creationId xmlns:a16="http://schemas.microsoft.com/office/drawing/2014/main" id="{436085F8-FA6D-87CC-0FBD-6FE1E2FECE80}"/>
                  </a:ext>
                </a:extLst>
              </p:cNvPr>
              <p:cNvSpPr txBox="1"/>
              <p:nvPr/>
            </p:nvSpPr>
            <p:spPr>
              <a:xfrm>
                <a:off x="2844414" y="1371174"/>
                <a:ext cx="295163" cy="14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m:rPr>
                              <m:sty m:val="p"/>
                            </m:rPr>
                            <a:rPr lang="en-US" sz="1100" b="0" i="1" smtClean="0">
                              <a:latin typeface="Cambria Math" panose="02040503050406030204" pitchFamily="18" charset="0"/>
                            </a:rPr>
                            <m:t>Z</m:t>
                          </m:r>
                        </m:e>
                        <m:sub>
                          <m:r>
                            <a:rPr lang="en-US" sz="1100" b="0" i="1" smtClean="0">
                              <a:latin typeface="Cambria Math" panose="02040503050406030204" pitchFamily="18" charset="0"/>
                            </a:rPr>
                            <m:t>𝑡</m:t>
                          </m:r>
                          <m:r>
                            <a:rPr lang="en-US" sz="1100" b="0" i="1" smtClean="0">
                              <a:latin typeface="Cambria Math" panose="02040503050406030204" pitchFamily="18" charset="0"/>
                            </a:rPr>
                            <m:t>−1</m:t>
                          </m:r>
                        </m:sub>
                      </m:sSub>
                      <m:r>
                        <a:rPr lang="en-US" sz="1100" b="0" i="1" smtClean="0">
                          <a:latin typeface="Cambria Math" panose="02040503050406030204" pitchFamily="18" charset="0"/>
                        </a:rPr>
                        <m:t>  </m:t>
                      </m:r>
                    </m:oMath>
                  </m:oMathPara>
                </a14:m>
                <a:endParaRPr lang="en-US" sz="1100" dirty="0"/>
              </a:p>
            </p:txBody>
          </p:sp>
        </mc:Choice>
        <mc:Fallback xmlns="">
          <p:sp>
            <p:nvSpPr>
              <p:cNvPr id="498" name="TextBox 497">
                <a:extLst>
                  <a:ext uri="{FF2B5EF4-FFF2-40B4-BE49-F238E27FC236}">
                    <a16:creationId xmlns:a16="http://schemas.microsoft.com/office/drawing/2014/main" id="{436085F8-FA6D-87CC-0FBD-6FE1E2FECE80}"/>
                  </a:ext>
                </a:extLst>
              </p:cNvPr>
              <p:cNvSpPr txBox="1">
                <a:spLocks noRot="1" noChangeAspect="1" noMove="1" noResize="1" noEditPoints="1" noAdjustHandles="1" noChangeArrowheads="1" noChangeShapeType="1" noTextEdit="1"/>
              </p:cNvSpPr>
              <p:nvPr/>
            </p:nvSpPr>
            <p:spPr>
              <a:xfrm>
                <a:off x="2844414" y="1371174"/>
                <a:ext cx="295163" cy="143214"/>
              </a:xfrm>
              <a:prstGeom prst="rect">
                <a:avLst/>
              </a:prstGeom>
              <a:blipFill>
                <a:blip r:embed="rId4"/>
                <a:stretch>
                  <a:fillRect l="-16667" t="-16667" r="-29167" b="-58333"/>
                </a:stretch>
              </a:blipFill>
            </p:spPr>
            <p:txBody>
              <a:bodyPr/>
              <a:lstStyle/>
              <a:p>
                <a:r>
                  <a:rPr lang="en-US">
                    <a:noFill/>
                  </a:rPr>
                  <a:t> </a:t>
                </a:r>
              </a:p>
            </p:txBody>
          </p:sp>
        </mc:Fallback>
      </mc:AlternateContent>
      <p:sp>
        <p:nvSpPr>
          <p:cNvPr id="499" name="Rounded Rectangle 498">
            <a:extLst>
              <a:ext uri="{FF2B5EF4-FFF2-40B4-BE49-F238E27FC236}">
                <a16:creationId xmlns:a16="http://schemas.microsoft.com/office/drawing/2014/main" id="{0B1591BB-7B42-E747-4356-217BF6D68528}"/>
              </a:ext>
            </a:extLst>
          </p:cNvPr>
          <p:cNvSpPr/>
          <p:nvPr/>
        </p:nvSpPr>
        <p:spPr>
          <a:xfrm>
            <a:off x="3133654"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a:t>
            </a:r>
          </a:p>
        </p:txBody>
      </p:sp>
      <p:sp>
        <p:nvSpPr>
          <p:cNvPr id="500" name="Rounded Rectangle 499">
            <a:extLst>
              <a:ext uri="{FF2B5EF4-FFF2-40B4-BE49-F238E27FC236}">
                <a16:creationId xmlns:a16="http://schemas.microsoft.com/office/drawing/2014/main" id="{400D0F32-0607-4AFC-B533-E244E3860B36}"/>
              </a:ext>
            </a:extLst>
          </p:cNvPr>
          <p:cNvSpPr/>
          <p:nvPr/>
        </p:nvSpPr>
        <p:spPr>
          <a:xfrm>
            <a:off x="3943238" y="1341964"/>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501" name="Rounded Rectangle 500">
            <a:extLst>
              <a:ext uri="{FF2B5EF4-FFF2-40B4-BE49-F238E27FC236}">
                <a16:creationId xmlns:a16="http://schemas.microsoft.com/office/drawing/2014/main" id="{0A4D6A12-53FF-2908-1FAE-D43DA3246C8B}"/>
              </a:ext>
            </a:extLst>
          </p:cNvPr>
          <p:cNvSpPr/>
          <p:nvPr/>
        </p:nvSpPr>
        <p:spPr>
          <a:xfrm>
            <a:off x="4752821"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is</a:t>
            </a:r>
          </a:p>
        </p:txBody>
      </p:sp>
      <p:sp>
        <p:nvSpPr>
          <p:cNvPr id="502" name="Rounded Rectangle 501">
            <a:extLst>
              <a:ext uri="{FF2B5EF4-FFF2-40B4-BE49-F238E27FC236}">
                <a16:creationId xmlns:a16="http://schemas.microsoft.com/office/drawing/2014/main" id="{016C32E0-0CC8-4993-3E42-4F42139EBBC4}"/>
              </a:ext>
            </a:extLst>
          </p:cNvPr>
          <p:cNvSpPr/>
          <p:nvPr/>
        </p:nvSpPr>
        <p:spPr>
          <a:xfrm>
            <a:off x="5517199" y="1339365"/>
            <a:ext cx="808473" cy="21809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playing</a:t>
            </a:r>
          </a:p>
        </p:txBody>
      </p:sp>
      <p:sp>
        <p:nvSpPr>
          <p:cNvPr id="503" name="Rounded Rectangle 502">
            <a:extLst>
              <a:ext uri="{FF2B5EF4-FFF2-40B4-BE49-F238E27FC236}">
                <a16:creationId xmlns:a16="http://schemas.microsoft.com/office/drawing/2014/main" id="{E8504B29-414E-F98E-9B69-3055358601EB}"/>
              </a:ext>
            </a:extLst>
          </p:cNvPr>
          <p:cNvSpPr/>
          <p:nvPr/>
        </p:nvSpPr>
        <p:spPr>
          <a:xfrm>
            <a:off x="6371986"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with</a:t>
            </a:r>
          </a:p>
        </p:txBody>
      </p:sp>
      <p:sp>
        <p:nvSpPr>
          <p:cNvPr id="504" name="Rounded Rectangle 503">
            <a:extLst>
              <a:ext uri="{FF2B5EF4-FFF2-40B4-BE49-F238E27FC236}">
                <a16:creationId xmlns:a16="http://schemas.microsoft.com/office/drawing/2014/main" id="{43F355BC-136D-D35B-58A9-762F9295234A}"/>
              </a:ext>
            </a:extLst>
          </p:cNvPr>
          <p:cNvSpPr/>
          <p:nvPr/>
        </p:nvSpPr>
        <p:spPr>
          <a:xfrm>
            <a:off x="7181569" y="1341963"/>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505" name="Rounded Rectangle 504">
            <a:extLst>
              <a:ext uri="{FF2B5EF4-FFF2-40B4-BE49-F238E27FC236}">
                <a16:creationId xmlns:a16="http://schemas.microsoft.com/office/drawing/2014/main" id="{E8906907-A221-AB7A-6981-D04E7F211510}"/>
              </a:ext>
            </a:extLst>
          </p:cNvPr>
          <p:cNvSpPr/>
          <p:nvPr/>
        </p:nvSpPr>
        <p:spPr>
          <a:xfrm>
            <a:off x="7998116" y="1341963"/>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2" name="Rectangle 1">
            <a:extLst>
              <a:ext uri="{FF2B5EF4-FFF2-40B4-BE49-F238E27FC236}">
                <a16:creationId xmlns:a16="http://schemas.microsoft.com/office/drawing/2014/main" id="{F97A03D8-91AA-3034-F62F-E3AD3551087D}"/>
              </a:ext>
            </a:extLst>
          </p:cNvPr>
          <p:cNvSpPr/>
          <p:nvPr/>
        </p:nvSpPr>
        <p:spPr>
          <a:xfrm>
            <a:off x="3126136" y="1243173"/>
            <a:ext cx="2352822" cy="71919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E9913D3-65E7-16E7-8BC3-2A6FD92AA184}"/>
              </a:ext>
            </a:extLst>
          </p:cNvPr>
          <p:cNvSpPr/>
          <p:nvPr/>
        </p:nvSpPr>
        <p:spPr>
          <a:xfrm>
            <a:off x="6337847" y="1237432"/>
            <a:ext cx="2506964" cy="71919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 name="Curved Connector 17">
            <a:extLst>
              <a:ext uri="{FF2B5EF4-FFF2-40B4-BE49-F238E27FC236}">
                <a16:creationId xmlns:a16="http://schemas.microsoft.com/office/drawing/2014/main" id="{0664C81B-7BBB-3C57-9C7D-B5A8157DB675}"/>
              </a:ext>
            </a:extLst>
          </p:cNvPr>
          <p:cNvCxnSpPr>
            <a:stCxn id="494" idx="2"/>
            <a:endCxn id="426" idx="0"/>
          </p:cNvCxnSpPr>
          <p:nvPr/>
        </p:nvCxnSpPr>
        <p:spPr>
          <a:xfrm rot="5400000">
            <a:off x="3672933" y="1696737"/>
            <a:ext cx="2075777" cy="2421231"/>
          </a:xfrm>
          <a:prstGeom prst="curvedConnector3">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0" name="Curved Connector 19">
            <a:extLst>
              <a:ext uri="{FF2B5EF4-FFF2-40B4-BE49-F238E27FC236}">
                <a16:creationId xmlns:a16="http://schemas.microsoft.com/office/drawing/2014/main" id="{0C5101B6-AC55-F0DD-93FB-CB31FD4DD38A}"/>
              </a:ext>
            </a:extLst>
          </p:cNvPr>
          <p:cNvCxnSpPr>
            <a:stCxn id="494" idx="2"/>
            <a:endCxn id="428" idx="0"/>
          </p:cNvCxnSpPr>
          <p:nvPr/>
        </p:nvCxnSpPr>
        <p:spPr>
          <a:xfrm rot="5400000">
            <a:off x="4482516" y="2506320"/>
            <a:ext cx="2075777" cy="802064"/>
          </a:xfrm>
          <a:prstGeom prst="curvedConnector3">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2" name="Curved Connector 21">
            <a:extLst>
              <a:ext uri="{FF2B5EF4-FFF2-40B4-BE49-F238E27FC236}">
                <a16:creationId xmlns:a16="http://schemas.microsoft.com/office/drawing/2014/main" id="{6D33E557-12CB-5E97-9C25-EAF85E4ABC26}"/>
              </a:ext>
            </a:extLst>
          </p:cNvPr>
          <p:cNvCxnSpPr>
            <a:stCxn id="494" idx="2"/>
            <a:endCxn id="430" idx="0"/>
          </p:cNvCxnSpPr>
          <p:nvPr/>
        </p:nvCxnSpPr>
        <p:spPr>
          <a:xfrm rot="16200000" flipH="1">
            <a:off x="5292098" y="2498801"/>
            <a:ext cx="2075777" cy="817101"/>
          </a:xfrm>
          <a:prstGeom prst="curvedConnector3">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587036C-4403-ACCB-8814-FCFA27EB9D14}"/>
              </a:ext>
            </a:extLst>
          </p:cNvPr>
          <p:cNvSpPr txBox="1"/>
          <p:nvPr/>
        </p:nvSpPr>
        <p:spPr>
          <a:xfrm>
            <a:off x="483693" y="6437370"/>
            <a:ext cx="11072765" cy="261610"/>
          </a:xfrm>
          <a:prstGeom prst="rect">
            <a:avLst/>
          </a:prstGeom>
          <a:noFill/>
        </p:spPr>
        <p:txBody>
          <a:bodyPr wrap="square">
            <a:spAutoFit/>
          </a:bodyPr>
          <a:lstStyle/>
          <a:p>
            <a:pPr algn="ctr"/>
            <a:r>
              <a:rPr lang="en-US" sz="1100" dirty="0">
                <a:latin typeface="Arial" panose="020B0604020202020204" pitchFamily="34" charset="0"/>
                <a:cs typeface="Arial" panose="020B0604020202020204" pitchFamily="34" charset="0"/>
              </a:rPr>
              <a:t>D3PM: </a:t>
            </a:r>
            <a:r>
              <a:rPr lang="en-US" sz="1100" dirty="0">
                <a:latin typeface="Arial" panose="020B0604020202020204" pitchFamily="34" charset="0"/>
                <a:cs typeface="Arial" panose="020B0604020202020204" pitchFamily="34" charset="0"/>
                <a:hlinkClick r:id="rId5"/>
              </a:rPr>
              <a:t>https://arxiv.org/abs/2107.03006</a:t>
            </a:r>
            <a:r>
              <a:rPr lang="en-US" sz="1100" dirty="0">
                <a:latin typeface="Arial" panose="020B0604020202020204" pitchFamily="34" charset="0"/>
                <a:cs typeface="Arial" panose="020B0604020202020204" pitchFamily="34" charset="0"/>
              </a:rPr>
              <a:t>  MDLM: </a:t>
            </a:r>
            <a:r>
              <a:rPr lang="en-US" sz="1100" dirty="0">
                <a:latin typeface="Arial" panose="020B0604020202020204" pitchFamily="34" charset="0"/>
                <a:cs typeface="Arial" panose="020B0604020202020204" pitchFamily="34" charset="0"/>
                <a:hlinkClick r:id="rId6"/>
              </a:rPr>
              <a:t>https://s-sahoo.com/mdlm/</a:t>
            </a:r>
            <a:r>
              <a:rPr lang="en-US" sz="1100" dirty="0">
                <a:latin typeface="Arial" panose="020B0604020202020204" pitchFamily="34" charset="0"/>
                <a:cs typeface="Arial" panose="020B0604020202020204" pitchFamily="34" charset="0"/>
              </a:rPr>
              <a:t>  MD4: </a:t>
            </a:r>
            <a:r>
              <a:rPr lang="en-US" sz="1100" dirty="0">
                <a:latin typeface="Arial" panose="020B0604020202020204" pitchFamily="34" charset="0"/>
                <a:cs typeface="Arial" panose="020B0604020202020204" pitchFamily="34" charset="0"/>
                <a:hlinkClick r:id="rId7"/>
              </a:rPr>
              <a:t>https://arxiv.org/abs/2406.04329</a:t>
            </a:r>
            <a:r>
              <a:rPr lang="en-US" sz="1100" dirty="0">
                <a:latin typeface="Arial" panose="020B0604020202020204" pitchFamily="34" charset="0"/>
                <a:cs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25" grpId="0" animBg="1"/>
      <p:bldP spid="426" grpId="0" animBg="1"/>
      <p:bldP spid="427" grpId="0" animBg="1"/>
      <p:bldP spid="428" grpId="0" animBg="1"/>
      <p:bldP spid="429" grpId="0" animBg="1"/>
      <p:bldP spid="430" grpId="0" animBg="1"/>
      <p:bldP spid="431" grpId="0" animBg="1"/>
      <p:bldP spid="432" grpId="0" animBg="1"/>
      <p:bldP spid="433" grpId="0"/>
      <p:bldP spid="434" grpId="0" animBg="1"/>
      <p:bldP spid="435" grpId="0" animBg="1"/>
      <p:bldP spid="436" grpId="0" animBg="1"/>
      <p:bldP spid="445" grpId="0" animBg="1"/>
      <p:bldP spid="446" grpId="0" animBg="1"/>
      <p:bldP spid="447" grpId="0" animBg="1"/>
      <p:bldP spid="448" grpId="0" animBg="1"/>
      <p:bldP spid="491" grpId="0" animBg="1"/>
      <p:bldP spid="492" grpId="0" animBg="1"/>
      <p:bldP spid="493" grpId="0" animBg="1"/>
      <p:bldP spid="494" grpId="0" animBg="1"/>
      <p:bldP spid="495" grpId="0" animBg="1"/>
      <p:bldP spid="496" grpId="0" animBg="1"/>
      <p:bldP spid="497" grpId="0" animBg="1"/>
      <p:bldP spid="498" grpId="0"/>
      <p:bldP spid="499" grpId="0" animBg="1"/>
      <p:bldP spid="500" grpId="0" animBg="1"/>
      <p:bldP spid="501" grpId="0" animBg="1"/>
      <p:bldP spid="502" grpId="0" animBg="1"/>
      <p:bldP spid="503" grpId="0" animBg="1"/>
      <p:bldP spid="504" grpId="0" animBg="1"/>
      <p:bldP spid="505" grpId="0" animBg="1"/>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F96F7A2F-6EB2-B2A9-B911-3BD1357D2264}"/>
            </a:ext>
          </a:extLst>
        </p:cNvPr>
        <p:cNvGrpSpPr/>
        <p:nvPr/>
      </p:nvGrpSpPr>
      <p:grpSpPr>
        <a:xfrm>
          <a:off x="0" y="0"/>
          <a:ext cx="0" cy="0"/>
          <a:chOff x="0" y="0"/>
          <a:chExt cx="0" cy="0"/>
        </a:xfrm>
      </p:grpSpPr>
      <p:sp>
        <p:nvSpPr>
          <p:cNvPr id="437" name="Google Shape;437;p27">
            <a:extLst>
              <a:ext uri="{FF2B5EF4-FFF2-40B4-BE49-F238E27FC236}">
                <a16:creationId xmlns:a16="http://schemas.microsoft.com/office/drawing/2014/main" id="{51F6DC8B-4026-A4E5-0D2E-B17FAF055541}"/>
              </a:ext>
            </a:extLst>
          </p:cNvPr>
          <p:cNvSpPr txBox="1">
            <a:spLocks noGrp="1"/>
          </p:cNvSpPr>
          <p:nvPr>
            <p:ph type="title"/>
          </p:nvPr>
        </p:nvSpPr>
        <p:spPr>
          <a:xfrm>
            <a:off x="483694" y="224803"/>
            <a:ext cx="11072766" cy="763600"/>
          </a:xfrm>
          <a:prstGeom prst="rect">
            <a:avLst/>
          </a:prstGeom>
        </p:spPr>
        <p:txBody>
          <a:bodyPr spcFirstLastPara="1" vert="horz" wrap="square" lIns="121900" tIns="121900" rIns="121900" bIns="121900" rtlCol="0" anchor="t" anchorCtr="0">
            <a:normAutofit/>
          </a:bodyPr>
          <a:lstStyle/>
          <a:p>
            <a:r>
              <a:rPr lang="en" sz="3200" b="1" dirty="0">
                <a:latin typeface="Arial" panose="020B0604020202020204" pitchFamily="34" charset="0"/>
                <a:cs typeface="Arial" panose="020B0604020202020204" pitchFamily="34" charset="0"/>
              </a:rPr>
              <a:t>Our Approach: Anchored Diffusion Language Model</a:t>
            </a:r>
            <a:endParaRPr sz="3200" b="1" dirty="0">
              <a:latin typeface="Arial" panose="020B0604020202020204" pitchFamily="34" charset="0"/>
              <a:cs typeface="Arial" panose="020B0604020202020204" pitchFamily="34" charset="0"/>
            </a:endParaRPr>
          </a:p>
        </p:txBody>
      </p:sp>
      <p:sp>
        <p:nvSpPr>
          <p:cNvPr id="439" name="Google Shape;439;p27">
            <a:extLst>
              <a:ext uri="{FF2B5EF4-FFF2-40B4-BE49-F238E27FC236}">
                <a16:creationId xmlns:a16="http://schemas.microsoft.com/office/drawing/2014/main" id="{C90BE772-D754-5A81-4518-8419A9BE7F02}"/>
              </a:ext>
            </a:extLst>
          </p:cNvPr>
          <p:cNvSpPr txBox="1"/>
          <p:nvPr/>
        </p:nvSpPr>
        <p:spPr>
          <a:xfrm>
            <a:off x="483694" y="4842104"/>
            <a:ext cx="11708306" cy="1138733"/>
          </a:xfrm>
          <a:prstGeom prst="rect">
            <a:avLst/>
          </a:prstGeom>
          <a:noFill/>
          <a:ln>
            <a:noFill/>
          </a:ln>
        </p:spPr>
        <p:txBody>
          <a:bodyPr spcFirstLastPara="1" wrap="square" lIns="121900" tIns="121900" rIns="121900" bIns="121900" anchor="t" anchorCtr="0">
            <a:spAutoFit/>
          </a:bodyPr>
          <a:lstStyle/>
          <a:p>
            <a:pPr marL="609585" indent="-440256" algn="just">
              <a:spcAft>
                <a:spcPts val="600"/>
              </a:spcAft>
              <a:buClr>
                <a:schemeClr val="dk2"/>
              </a:buClr>
              <a:buSzPts val="1600"/>
              <a:buChar char="●"/>
            </a:pPr>
            <a:r>
              <a:rPr lang="en-US" sz="2600" b="1" dirty="0">
                <a:solidFill>
                  <a:schemeClr val="dk2"/>
                </a:solidFill>
                <a:latin typeface="Arial" panose="020B0604020202020204" pitchFamily="34" charset="0"/>
                <a:cs typeface="Arial" panose="020B0604020202020204" pitchFamily="34" charset="0"/>
              </a:rPr>
              <a:t>Anchor Transformer</a:t>
            </a:r>
            <a:r>
              <a:rPr lang="en-US" sz="2600" dirty="0">
                <a:solidFill>
                  <a:schemeClr val="dk2"/>
                </a:solidFill>
                <a:latin typeface="Arial" panose="020B0604020202020204" pitchFamily="34" charset="0"/>
                <a:cs typeface="Arial" panose="020B0604020202020204" pitchFamily="34" charset="0"/>
              </a:rPr>
              <a:t>: Outputs a sequence of anchor predictions</a:t>
            </a:r>
          </a:p>
          <a:p>
            <a:pPr marL="626529" lvl="1" algn="just">
              <a:spcAft>
                <a:spcPts val="600"/>
              </a:spcAft>
              <a:buClr>
                <a:schemeClr val="dk2"/>
              </a:buClr>
              <a:buSzPts val="1600"/>
            </a:pPr>
            <a:r>
              <a:rPr lang="en-US" sz="2200" dirty="0">
                <a:solidFill>
                  <a:schemeClr val="dk2"/>
                </a:solidFill>
                <a:latin typeface="Arial" panose="020B0604020202020204" pitchFamily="34" charset="0"/>
                <a:cs typeface="Arial" panose="020B0604020202020204" pitchFamily="34" charset="0"/>
              </a:rPr>
              <a:t>		- Mixture of important tokens interpreted as soft samples </a:t>
            </a:r>
          </a:p>
        </p:txBody>
      </p:sp>
      <p:sp>
        <p:nvSpPr>
          <p:cNvPr id="415" name="Rectangle 414">
            <a:extLst>
              <a:ext uri="{FF2B5EF4-FFF2-40B4-BE49-F238E27FC236}">
                <a16:creationId xmlns:a16="http://schemas.microsoft.com/office/drawing/2014/main" id="{AFC52113-2900-C199-33F4-86FC69C21418}"/>
              </a:ext>
            </a:extLst>
          </p:cNvPr>
          <p:cNvSpPr/>
          <p:nvPr/>
        </p:nvSpPr>
        <p:spPr>
          <a:xfrm>
            <a:off x="2717387" y="938539"/>
            <a:ext cx="6119906" cy="3827168"/>
          </a:xfrm>
          <a:prstGeom prst="rect">
            <a:avLst/>
          </a:prstGeom>
          <a:no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TextBox 416">
            <a:extLst>
              <a:ext uri="{FF2B5EF4-FFF2-40B4-BE49-F238E27FC236}">
                <a16:creationId xmlns:a16="http://schemas.microsoft.com/office/drawing/2014/main" id="{0DD5F384-BC75-DF0A-F4A1-A4AC8C296A89}"/>
              </a:ext>
            </a:extLst>
          </p:cNvPr>
          <p:cNvSpPr txBox="1"/>
          <p:nvPr/>
        </p:nvSpPr>
        <p:spPr>
          <a:xfrm>
            <a:off x="3133654" y="3211458"/>
            <a:ext cx="5590598" cy="538609"/>
          </a:xfrm>
          <a:prstGeom prst="rect">
            <a:avLst/>
          </a:prstGeom>
          <a:solidFill>
            <a:schemeClr val="tx2">
              <a:lumMod val="50000"/>
              <a:lumOff val="50000"/>
            </a:schemeClr>
          </a:solidFill>
        </p:spPr>
        <p:txBody>
          <a:bodyPr wrap="square" rtlCol="0">
            <a:spAutoFit/>
          </a:bodyPr>
          <a:lstStyle/>
          <a:p>
            <a:pPr algn="ctr"/>
            <a:endParaRPr lang="en-US" sz="700" dirty="0">
              <a:solidFill>
                <a:schemeClr val="bg1"/>
              </a:solidFill>
              <a:latin typeface="Times New Roman" panose="02020603050405020304" pitchFamily="18" charset="0"/>
              <a:cs typeface="Times New Roman" panose="02020603050405020304" pitchFamily="18" charset="0"/>
            </a:endParaRPr>
          </a:p>
          <a:p>
            <a:pPr algn="ctr"/>
            <a:r>
              <a:rPr lang="en-US" sz="1400" dirty="0">
                <a:solidFill>
                  <a:schemeClr val="bg1"/>
                </a:solidFill>
                <a:latin typeface="Times New Roman" panose="02020603050405020304" pitchFamily="18" charset="0"/>
                <a:cs typeface="Times New Roman" panose="02020603050405020304" pitchFamily="18" charset="0"/>
              </a:rPr>
              <a:t>Anchor Transformer (with bidirectional attention)</a:t>
            </a:r>
          </a:p>
          <a:p>
            <a:pPr algn="ctr"/>
            <a:endParaRPr lang="en-US" sz="800" dirty="0">
              <a:solidFill>
                <a:schemeClr val="bg1"/>
              </a:solidFill>
              <a:latin typeface="Times New Roman" panose="02020603050405020304" pitchFamily="18" charset="0"/>
              <a:cs typeface="Times New Roman" panose="02020603050405020304" pitchFamily="18" charset="0"/>
            </a:endParaRPr>
          </a:p>
        </p:txBody>
      </p:sp>
      <p:sp>
        <p:nvSpPr>
          <p:cNvPr id="418" name="Rounded Rectangle 417">
            <a:extLst>
              <a:ext uri="{FF2B5EF4-FFF2-40B4-BE49-F238E27FC236}">
                <a16:creationId xmlns:a16="http://schemas.microsoft.com/office/drawing/2014/main" id="{2FFC8F69-B036-5C83-23E0-011648D4FE4B}"/>
              </a:ext>
            </a:extLst>
          </p:cNvPr>
          <p:cNvSpPr/>
          <p:nvPr/>
        </p:nvSpPr>
        <p:spPr>
          <a:xfrm>
            <a:off x="3357661" y="2492189"/>
            <a:ext cx="260798" cy="59516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9" name="Rounded Rectangle 418">
            <a:extLst>
              <a:ext uri="{FF2B5EF4-FFF2-40B4-BE49-F238E27FC236}">
                <a16:creationId xmlns:a16="http://schemas.microsoft.com/office/drawing/2014/main" id="{7626F0A3-1014-C6FA-8CF5-14C837AC8F2B}"/>
              </a:ext>
            </a:extLst>
          </p:cNvPr>
          <p:cNvSpPr/>
          <p:nvPr/>
        </p:nvSpPr>
        <p:spPr>
          <a:xfrm>
            <a:off x="4168405" y="2492189"/>
            <a:ext cx="260798" cy="595169"/>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0" name="Rounded Rectangle 419">
            <a:extLst>
              <a:ext uri="{FF2B5EF4-FFF2-40B4-BE49-F238E27FC236}">
                <a16:creationId xmlns:a16="http://schemas.microsoft.com/office/drawing/2014/main" id="{A9AEE7C1-44D5-3D2A-0D7C-91ED212BBD5C}"/>
              </a:ext>
            </a:extLst>
          </p:cNvPr>
          <p:cNvSpPr/>
          <p:nvPr/>
        </p:nvSpPr>
        <p:spPr>
          <a:xfrm>
            <a:off x="4979148" y="2492189"/>
            <a:ext cx="260798" cy="59516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1" name="Rounded Rectangle 420">
            <a:extLst>
              <a:ext uri="{FF2B5EF4-FFF2-40B4-BE49-F238E27FC236}">
                <a16:creationId xmlns:a16="http://schemas.microsoft.com/office/drawing/2014/main" id="{EE508744-474B-4A0D-8D5F-4ADA014D542F}"/>
              </a:ext>
            </a:extLst>
          </p:cNvPr>
          <p:cNvSpPr/>
          <p:nvPr/>
        </p:nvSpPr>
        <p:spPr>
          <a:xfrm>
            <a:off x="5697745" y="2498729"/>
            <a:ext cx="260798" cy="595169"/>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2" name="Rounded Rectangle 421">
            <a:extLst>
              <a:ext uri="{FF2B5EF4-FFF2-40B4-BE49-F238E27FC236}">
                <a16:creationId xmlns:a16="http://schemas.microsoft.com/office/drawing/2014/main" id="{B9A65D66-8AB2-4F5F-24D5-449877D6CBF1}"/>
              </a:ext>
            </a:extLst>
          </p:cNvPr>
          <p:cNvSpPr/>
          <p:nvPr/>
        </p:nvSpPr>
        <p:spPr>
          <a:xfrm>
            <a:off x="6600635" y="2492189"/>
            <a:ext cx="260798" cy="595169"/>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3" name="Rounded Rectangle 422">
            <a:extLst>
              <a:ext uri="{FF2B5EF4-FFF2-40B4-BE49-F238E27FC236}">
                <a16:creationId xmlns:a16="http://schemas.microsoft.com/office/drawing/2014/main" id="{C333AE52-40C1-555D-67BA-BD5F35CEB114}"/>
              </a:ext>
            </a:extLst>
          </p:cNvPr>
          <p:cNvSpPr/>
          <p:nvPr/>
        </p:nvSpPr>
        <p:spPr>
          <a:xfrm>
            <a:off x="7411378" y="2492189"/>
            <a:ext cx="260798" cy="595169"/>
          </a:xfrm>
          <a:prstGeom prst="round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4" name="Rounded Rectangle 423">
            <a:extLst>
              <a:ext uri="{FF2B5EF4-FFF2-40B4-BE49-F238E27FC236}">
                <a16:creationId xmlns:a16="http://schemas.microsoft.com/office/drawing/2014/main" id="{8A5A983C-39A7-0C04-B23B-4F409D61A89B}"/>
              </a:ext>
            </a:extLst>
          </p:cNvPr>
          <p:cNvSpPr/>
          <p:nvPr/>
        </p:nvSpPr>
        <p:spPr>
          <a:xfrm>
            <a:off x="8304648" y="2498729"/>
            <a:ext cx="260798" cy="595169"/>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TextBox 424">
            <a:extLst>
              <a:ext uri="{FF2B5EF4-FFF2-40B4-BE49-F238E27FC236}">
                <a16:creationId xmlns:a16="http://schemas.microsoft.com/office/drawing/2014/main" id="{E9A01B1B-6184-B5C5-60C2-056AAEC40255}"/>
              </a:ext>
            </a:extLst>
          </p:cNvPr>
          <p:cNvSpPr txBox="1"/>
          <p:nvPr/>
        </p:nvSpPr>
        <p:spPr>
          <a:xfrm>
            <a:off x="3133654" y="1998858"/>
            <a:ext cx="5590598" cy="307777"/>
          </a:xfrm>
          <a:prstGeom prst="rect">
            <a:avLst/>
          </a:prstGeom>
          <a:solidFill>
            <a:schemeClr val="accent2"/>
          </a:solidFill>
        </p:spPr>
        <p:txBody>
          <a:bodyPr wrap="square" rtlCol="0">
            <a:spAutoFit/>
          </a:bodyPr>
          <a:lstStyle/>
          <a:p>
            <a:pPr algn="ctr"/>
            <a:r>
              <a:rPr lang="en-US" sz="1400" dirty="0">
                <a:solidFill>
                  <a:schemeClr val="bg1"/>
                </a:solidFill>
                <a:latin typeface="Times New Roman" panose="02020603050405020304" pitchFamily="18" charset="0"/>
                <a:cs typeface="Times New Roman" panose="02020603050405020304" pitchFamily="18" charset="0"/>
              </a:rPr>
              <a:t>Denoising Transformer (with bidirectional attention)</a:t>
            </a:r>
          </a:p>
        </p:txBody>
      </p:sp>
      <p:sp>
        <p:nvSpPr>
          <p:cNvPr id="426" name="Rounded Rectangle 425">
            <a:extLst>
              <a:ext uri="{FF2B5EF4-FFF2-40B4-BE49-F238E27FC236}">
                <a16:creationId xmlns:a16="http://schemas.microsoft.com/office/drawing/2014/main" id="{097FF4A7-5952-7B2F-776F-9EAE5DB0E282}"/>
              </a:ext>
            </a:extLst>
          </p:cNvPr>
          <p:cNvSpPr/>
          <p:nvPr/>
        </p:nvSpPr>
        <p:spPr>
          <a:xfrm>
            <a:off x="3137136"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64</a:t>
            </a:r>
          </a:p>
        </p:txBody>
      </p:sp>
      <p:sp>
        <p:nvSpPr>
          <p:cNvPr id="427" name="Rounded Rectangle 426">
            <a:extLst>
              <a:ext uri="{FF2B5EF4-FFF2-40B4-BE49-F238E27FC236}">
                <a16:creationId xmlns:a16="http://schemas.microsoft.com/office/drawing/2014/main" id="{1ECE39F4-6818-260C-3F20-E20BCE61CB55}"/>
              </a:ext>
            </a:extLst>
          </p:cNvPr>
          <p:cNvSpPr/>
          <p:nvPr/>
        </p:nvSpPr>
        <p:spPr>
          <a:xfrm>
            <a:off x="3946719" y="3945241"/>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28" name="Rounded Rectangle 427">
            <a:extLst>
              <a:ext uri="{FF2B5EF4-FFF2-40B4-BE49-F238E27FC236}">
                <a16:creationId xmlns:a16="http://schemas.microsoft.com/office/drawing/2014/main" id="{18A5BA82-78C3-54EE-D673-19C734E86D6B}"/>
              </a:ext>
            </a:extLst>
          </p:cNvPr>
          <p:cNvSpPr/>
          <p:nvPr/>
        </p:nvSpPr>
        <p:spPr>
          <a:xfrm>
            <a:off x="4756303"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318</a:t>
            </a:r>
          </a:p>
        </p:txBody>
      </p:sp>
      <p:sp>
        <p:nvSpPr>
          <p:cNvPr id="429" name="Rounded Rectangle 428">
            <a:extLst>
              <a:ext uri="{FF2B5EF4-FFF2-40B4-BE49-F238E27FC236}">
                <a16:creationId xmlns:a16="http://schemas.microsoft.com/office/drawing/2014/main" id="{CEDE4347-6A15-0769-C8C9-C0EE437E865D}"/>
              </a:ext>
            </a:extLst>
          </p:cNvPr>
          <p:cNvSpPr/>
          <p:nvPr/>
        </p:nvSpPr>
        <p:spPr>
          <a:xfrm>
            <a:off x="5565885" y="3945241"/>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30" name="Rounded Rectangle 429">
            <a:extLst>
              <a:ext uri="{FF2B5EF4-FFF2-40B4-BE49-F238E27FC236}">
                <a16:creationId xmlns:a16="http://schemas.microsoft.com/office/drawing/2014/main" id="{02AC9032-7A8F-C32C-C8DD-271EAB404DAE}"/>
              </a:ext>
            </a:extLst>
          </p:cNvPr>
          <p:cNvSpPr/>
          <p:nvPr/>
        </p:nvSpPr>
        <p:spPr>
          <a:xfrm>
            <a:off x="6375468" y="3945241"/>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326</a:t>
            </a:r>
          </a:p>
        </p:txBody>
      </p:sp>
      <p:sp>
        <p:nvSpPr>
          <p:cNvPr id="431" name="Rounded Rectangle 430">
            <a:extLst>
              <a:ext uri="{FF2B5EF4-FFF2-40B4-BE49-F238E27FC236}">
                <a16:creationId xmlns:a16="http://schemas.microsoft.com/office/drawing/2014/main" id="{935ECFFA-D666-10F7-301E-084A342F50F5}"/>
              </a:ext>
            </a:extLst>
          </p:cNvPr>
          <p:cNvSpPr/>
          <p:nvPr/>
        </p:nvSpPr>
        <p:spPr>
          <a:xfrm>
            <a:off x="7185051" y="3945240"/>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32" name="Rounded Rectangle 431">
            <a:extLst>
              <a:ext uri="{FF2B5EF4-FFF2-40B4-BE49-F238E27FC236}">
                <a16:creationId xmlns:a16="http://schemas.microsoft.com/office/drawing/2014/main" id="{36A81CAB-2BD0-0A70-FF77-B838D31FE12D}"/>
              </a:ext>
            </a:extLst>
          </p:cNvPr>
          <p:cNvSpPr/>
          <p:nvPr/>
        </p:nvSpPr>
        <p:spPr>
          <a:xfrm>
            <a:off x="8001597" y="3945240"/>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mc:AlternateContent xmlns:mc="http://schemas.openxmlformats.org/markup-compatibility/2006" xmlns:a14="http://schemas.microsoft.com/office/drawing/2010/main">
        <mc:Choice Requires="a14">
          <p:sp>
            <p:nvSpPr>
              <p:cNvPr id="433" name="TextBox 432">
                <a:extLst>
                  <a:ext uri="{FF2B5EF4-FFF2-40B4-BE49-F238E27FC236}">
                    <a16:creationId xmlns:a16="http://schemas.microsoft.com/office/drawing/2014/main" id="{B6EB6864-0159-D9E7-3199-824896C16C95}"/>
                  </a:ext>
                </a:extLst>
              </p:cNvPr>
              <p:cNvSpPr txBox="1"/>
              <p:nvPr/>
            </p:nvSpPr>
            <p:spPr>
              <a:xfrm>
                <a:off x="2848182" y="3925912"/>
                <a:ext cx="182648" cy="14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m:rPr>
                              <m:sty m:val="p"/>
                            </m:rPr>
                            <a:rPr lang="en-US" sz="1100" b="0" i="1" smtClean="0">
                              <a:latin typeface="Cambria Math" panose="02040503050406030204" pitchFamily="18" charset="0"/>
                            </a:rPr>
                            <m:t>Z</m:t>
                          </m:r>
                        </m:e>
                        <m:sub>
                          <m:r>
                            <a:rPr lang="en-US" sz="1100" b="0" i="1" smtClean="0">
                              <a:latin typeface="Cambria Math" panose="02040503050406030204" pitchFamily="18" charset="0"/>
                            </a:rPr>
                            <m:t>𝑡</m:t>
                          </m:r>
                        </m:sub>
                      </m:sSub>
                      <m:r>
                        <a:rPr lang="en-US" sz="1100" b="0" i="1" smtClean="0">
                          <a:latin typeface="Cambria Math" panose="02040503050406030204" pitchFamily="18" charset="0"/>
                        </a:rPr>
                        <m:t>  </m:t>
                      </m:r>
                    </m:oMath>
                  </m:oMathPara>
                </a14:m>
                <a:endParaRPr lang="en-US" sz="1100" dirty="0"/>
              </a:p>
            </p:txBody>
          </p:sp>
        </mc:Choice>
        <mc:Fallback xmlns="">
          <p:sp>
            <p:nvSpPr>
              <p:cNvPr id="433" name="TextBox 432">
                <a:extLst>
                  <a:ext uri="{FF2B5EF4-FFF2-40B4-BE49-F238E27FC236}">
                    <a16:creationId xmlns:a16="http://schemas.microsoft.com/office/drawing/2014/main" id="{B6EB6864-0159-D9E7-3199-824896C16C95}"/>
                  </a:ext>
                </a:extLst>
              </p:cNvPr>
              <p:cNvSpPr txBox="1">
                <a:spLocks noRot="1" noChangeAspect="1" noMove="1" noResize="1" noEditPoints="1" noAdjustHandles="1" noChangeArrowheads="1" noChangeShapeType="1" noTextEdit="1"/>
              </p:cNvSpPr>
              <p:nvPr/>
            </p:nvSpPr>
            <p:spPr>
              <a:xfrm>
                <a:off x="2848182" y="3925912"/>
                <a:ext cx="182648" cy="143214"/>
              </a:xfrm>
              <a:prstGeom prst="rect">
                <a:avLst/>
              </a:prstGeom>
              <a:blipFill>
                <a:blip r:embed="rId3"/>
                <a:stretch>
                  <a:fillRect l="-26667" t="-16667" r="-40000" b="-58333"/>
                </a:stretch>
              </a:blipFill>
            </p:spPr>
            <p:txBody>
              <a:bodyPr/>
              <a:lstStyle/>
              <a:p>
                <a:r>
                  <a:rPr lang="en-US">
                    <a:noFill/>
                  </a:rPr>
                  <a:t> </a:t>
                </a:r>
              </a:p>
            </p:txBody>
          </p:sp>
        </mc:Fallback>
      </mc:AlternateContent>
      <p:sp>
        <p:nvSpPr>
          <p:cNvPr id="434" name="Rounded Rectangle 433">
            <a:extLst>
              <a:ext uri="{FF2B5EF4-FFF2-40B4-BE49-F238E27FC236}">
                <a16:creationId xmlns:a16="http://schemas.microsoft.com/office/drawing/2014/main" id="{82C18244-BEAD-CCEA-323F-B2510777A4F8}"/>
              </a:ext>
            </a:extLst>
          </p:cNvPr>
          <p:cNvSpPr/>
          <p:nvPr/>
        </p:nvSpPr>
        <p:spPr>
          <a:xfrm>
            <a:off x="3137136"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a:t>
            </a:r>
          </a:p>
        </p:txBody>
      </p:sp>
      <p:sp>
        <p:nvSpPr>
          <p:cNvPr id="435" name="Rounded Rectangle 434">
            <a:extLst>
              <a:ext uri="{FF2B5EF4-FFF2-40B4-BE49-F238E27FC236}">
                <a16:creationId xmlns:a16="http://schemas.microsoft.com/office/drawing/2014/main" id="{9A5B6235-974A-0E36-6019-3385C57147E2}"/>
              </a:ext>
            </a:extLst>
          </p:cNvPr>
          <p:cNvSpPr/>
          <p:nvPr/>
        </p:nvSpPr>
        <p:spPr>
          <a:xfrm>
            <a:off x="3946719" y="4265951"/>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36" name="Rounded Rectangle 435">
            <a:extLst>
              <a:ext uri="{FF2B5EF4-FFF2-40B4-BE49-F238E27FC236}">
                <a16:creationId xmlns:a16="http://schemas.microsoft.com/office/drawing/2014/main" id="{F9BE0237-CE68-EE93-96BD-208DB701F0A6}"/>
              </a:ext>
            </a:extLst>
          </p:cNvPr>
          <p:cNvSpPr/>
          <p:nvPr/>
        </p:nvSpPr>
        <p:spPr>
          <a:xfrm>
            <a:off x="4756303"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is</a:t>
            </a:r>
          </a:p>
        </p:txBody>
      </p:sp>
      <p:sp>
        <p:nvSpPr>
          <p:cNvPr id="445" name="Rounded Rectangle 444">
            <a:extLst>
              <a:ext uri="{FF2B5EF4-FFF2-40B4-BE49-F238E27FC236}">
                <a16:creationId xmlns:a16="http://schemas.microsoft.com/office/drawing/2014/main" id="{1C00146D-D647-017C-B745-6FD65309C597}"/>
              </a:ext>
            </a:extLst>
          </p:cNvPr>
          <p:cNvSpPr/>
          <p:nvPr/>
        </p:nvSpPr>
        <p:spPr>
          <a:xfrm>
            <a:off x="5560753" y="4265950"/>
            <a:ext cx="724305" cy="215492"/>
          </a:xfrm>
          <a:prstGeom prst="roundRect">
            <a:avLst/>
          </a:prstGeom>
          <a:solidFill>
            <a:schemeClr val="bg1">
              <a:lumMod val="8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46" name="Rounded Rectangle 445">
            <a:extLst>
              <a:ext uri="{FF2B5EF4-FFF2-40B4-BE49-F238E27FC236}">
                <a16:creationId xmlns:a16="http://schemas.microsoft.com/office/drawing/2014/main" id="{B98C2DEF-E58B-82F5-EA3C-109B8EDE1CE6}"/>
              </a:ext>
            </a:extLst>
          </p:cNvPr>
          <p:cNvSpPr/>
          <p:nvPr/>
        </p:nvSpPr>
        <p:spPr>
          <a:xfrm>
            <a:off x="6375468" y="4265951"/>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with</a:t>
            </a:r>
          </a:p>
        </p:txBody>
      </p:sp>
      <p:sp>
        <p:nvSpPr>
          <p:cNvPr id="447" name="Rounded Rectangle 446">
            <a:extLst>
              <a:ext uri="{FF2B5EF4-FFF2-40B4-BE49-F238E27FC236}">
                <a16:creationId xmlns:a16="http://schemas.microsoft.com/office/drawing/2014/main" id="{703C8D16-5BF1-3035-A005-7009D9026801}"/>
              </a:ext>
            </a:extLst>
          </p:cNvPr>
          <p:cNvSpPr/>
          <p:nvPr/>
        </p:nvSpPr>
        <p:spPr>
          <a:xfrm>
            <a:off x="7185051" y="4265950"/>
            <a:ext cx="722655"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48" name="Rounded Rectangle 447">
            <a:extLst>
              <a:ext uri="{FF2B5EF4-FFF2-40B4-BE49-F238E27FC236}">
                <a16:creationId xmlns:a16="http://schemas.microsoft.com/office/drawing/2014/main" id="{8C33B50F-67D3-D12B-A82F-6E8789748CA1}"/>
              </a:ext>
            </a:extLst>
          </p:cNvPr>
          <p:cNvSpPr/>
          <p:nvPr/>
        </p:nvSpPr>
        <p:spPr>
          <a:xfrm>
            <a:off x="8005078" y="4265950"/>
            <a:ext cx="719174"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449" name="Rectangle 448">
            <a:extLst>
              <a:ext uri="{FF2B5EF4-FFF2-40B4-BE49-F238E27FC236}">
                <a16:creationId xmlns:a16="http://schemas.microsoft.com/office/drawing/2014/main" id="{A428196E-8B95-9C63-97B3-D4D9CCA5753B}"/>
              </a:ext>
            </a:extLst>
          </p:cNvPr>
          <p:cNvSpPr/>
          <p:nvPr/>
        </p:nvSpPr>
        <p:spPr>
          <a:xfrm>
            <a:off x="3133654" y="2509619"/>
            <a:ext cx="224007"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0" name="Rectangle 449">
            <a:extLst>
              <a:ext uri="{FF2B5EF4-FFF2-40B4-BE49-F238E27FC236}">
                <a16:creationId xmlns:a16="http://schemas.microsoft.com/office/drawing/2014/main" id="{9BA6A53D-9CDE-61DE-974B-6171DC16A2AD}"/>
              </a:ext>
            </a:extLst>
          </p:cNvPr>
          <p:cNvSpPr/>
          <p:nvPr/>
        </p:nvSpPr>
        <p:spPr>
          <a:xfrm>
            <a:off x="3351141" y="2603210"/>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1" name="Rectangle 450">
            <a:extLst>
              <a:ext uri="{FF2B5EF4-FFF2-40B4-BE49-F238E27FC236}">
                <a16:creationId xmlns:a16="http://schemas.microsoft.com/office/drawing/2014/main" id="{C2184374-CBCF-D852-2939-70F7A10D6965}"/>
              </a:ext>
            </a:extLst>
          </p:cNvPr>
          <p:cNvSpPr/>
          <p:nvPr/>
        </p:nvSpPr>
        <p:spPr>
          <a:xfrm>
            <a:off x="3351141" y="2696801"/>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2" name="Rectangle 451">
            <a:extLst>
              <a:ext uri="{FF2B5EF4-FFF2-40B4-BE49-F238E27FC236}">
                <a16:creationId xmlns:a16="http://schemas.microsoft.com/office/drawing/2014/main" id="{E185C3C8-8045-3C1A-B715-FC6DA78D95AB}"/>
              </a:ext>
            </a:extLst>
          </p:cNvPr>
          <p:cNvSpPr/>
          <p:nvPr/>
        </p:nvSpPr>
        <p:spPr>
          <a:xfrm>
            <a:off x="3351141" y="2790393"/>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3" name="Rectangle 452">
            <a:extLst>
              <a:ext uri="{FF2B5EF4-FFF2-40B4-BE49-F238E27FC236}">
                <a16:creationId xmlns:a16="http://schemas.microsoft.com/office/drawing/2014/main" id="{F260D78B-B106-C2D5-3C4D-235EA1F5A1E0}"/>
              </a:ext>
            </a:extLst>
          </p:cNvPr>
          <p:cNvSpPr/>
          <p:nvPr/>
        </p:nvSpPr>
        <p:spPr>
          <a:xfrm>
            <a:off x="3351141" y="2883984"/>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4" name="Rectangle 453">
            <a:extLst>
              <a:ext uri="{FF2B5EF4-FFF2-40B4-BE49-F238E27FC236}">
                <a16:creationId xmlns:a16="http://schemas.microsoft.com/office/drawing/2014/main" id="{CCA8593E-A7DE-59BC-550C-16D76F11BAE8}"/>
              </a:ext>
            </a:extLst>
          </p:cNvPr>
          <p:cNvSpPr/>
          <p:nvPr/>
        </p:nvSpPr>
        <p:spPr>
          <a:xfrm>
            <a:off x="3292462" y="2977576"/>
            <a:ext cx="65199"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5" name="Rectangle 454">
            <a:extLst>
              <a:ext uri="{FF2B5EF4-FFF2-40B4-BE49-F238E27FC236}">
                <a16:creationId xmlns:a16="http://schemas.microsoft.com/office/drawing/2014/main" id="{70B4B37B-050E-2FAF-4A69-16666F65E9EF}"/>
              </a:ext>
            </a:extLst>
          </p:cNvPr>
          <p:cNvSpPr/>
          <p:nvPr/>
        </p:nvSpPr>
        <p:spPr>
          <a:xfrm>
            <a:off x="4161885" y="2509619"/>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6" name="Rectangle 455">
            <a:extLst>
              <a:ext uri="{FF2B5EF4-FFF2-40B4-BE49-F238E27FC236}">
                <a16:creationId xmlns:a16="http://schemas.microsoft.com/office/drawing/2014/main" id="{65C99A26-8FC7-4448-0A13-E2BFF44BDE98}"/>
              </a:ext>
            </a:extLst>
          </p:cNvPr>
          <p:cNvSpPr/>
          <p:nvPr/>
        </p:nvSpPr>
        <p:spPr>
          <a:xfrm>
            <a:off x="3842466" y="2603210"/>
            <a:ext cx="325939" cy="92353"/>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7" name="Rectangle 456">
            <a:extLst>
              <a:ext uri="{FF2B5EF4-FFF2-40B4-BE49-F238E27FC236}">
                <a16:creationId xmlns:a16="http://schemas.microsoft.com/office/drawing/2014/main" id="{3FD65CAB-5D48-378B-BEB6-69D50BBBE1B4}"/>
              </a:ext>
            </a:extLst>
          </p:cNvPr>
          <p:cNvSpPr/>
          <p:nvPr/>
        </p:nvSpPr>
        <p:spPr>
          <a:xfrm>
            <a:off x="3972806" y="2696801"/>
            <a:ext cx="195598"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8" name="Rectangle 457">
            <a:extLst>
              <a:ext uri="{FF2B5EF4-FFF2-40B4-BE49-F238E27FC236}">
                <a16:creationId xmlns:a16="http://schemas.microsoft.com/office/drawing/2014/main" id="{62A9EC16-CA61-8C95-EB0A-64C6BA9ECC84}"/>
              </a:ext>
            </a:extLst>
          </p:cNvPr>
          <p:cNvSpPr/>
          <p:nvPr/>
        </p:nvSpPr>
        <p:spPr>
          <a:xfrm>
            <a:off x="4161885" y="2790393"/>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9" name="Rectangle 458">
            <a:extLst>
              <a:ext uri="{FF2B5EF4-FFF2-40B4-BE49-F238E27FC236}">
                <a16:creationId xmlns:a16="http://schemas.microsoft.com/office/drawing/2014/main" id="{610C91D3-7A6C-FC58-A7D6-0773E3592B90}"/>
              </a:ext>
            </a:extLst>
          </p:cNvPr>
          <p:cNvSpPr/>
          <p:nvPr/>
        </p:nvSpPr>
        <p:spPr>
          <a:xfrm>
            <a:off x="4161885" y="2883984"/>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0" name="Rectangle 459">
            <a:extLst>
              <a:ext uri="{FF2B5EF4-FFF2-40B4-BE49-F238E27FC236}">
                <a16:creationId xmlns:a16="http://schemas.microsoft.com/office/drawing/2014/main" id="{163C6604-5F8A-4C36-8256-40FDA310664D}"/>
              </a:ext>
            </a:extLst>
          </p:cNvPr>
          <p:cNvSpPr/>
          <p:nvPr/>
        </p:nvSpPr>
        <p:spPr>
          <a:xfrm>
            <a:off x="4135806" y="2981029"/>
            <a:ext cx="32599"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1" name="Rectangle 460">
            <a:extLst>
              <a:ext uri="{FF2B5EF4-FFF2-40B4-BE49-F238E27FC236}">
                <a16:creationId xmlns:a16="http://schemas.microsoft.com/office/drawing/2014/main" id="{611AC997-2900-1472-D3DA-11040D660188}"/>
              </a:ext>
            </a:extLst>
          </p:cNvPr>
          <p:cNvSpPr/>
          <p:nvPr/>
        </p:nvSpPr>
        <p:spPr>
          <a:xfrm>
            <a:off x="8290128" y="2516159"/>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2" name="Rectangle 461">
            <a:extLst>
              <a:ext uri="{FF2B5EF4-FFF2-40B4-BE49-F238E27FC236}">
                <a16:creationId xmlns:a16="http://schemas.microsoft.com/office/drawing/2014/main" id="{017145CB-6D92-A82A-3C73-405666076867}"/>
              </a:ext>
            </a:extLst>
          </p:cNvPr>
          <p:cNvSpPr/>
          <p:nvPr/>
        </p:nvSpPr>
        <p:spPr>
          <a:xfrm>
            <a:off x="8103682" y="2609750"/>
            <a:ext cx="192966"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3" name="Rectangle 462">
            <a:extLst>
              <a:ext uri="{FF2B5EF4-FFF2-40B4-BE49-F238E27FC236}">
                <a16:creationId xmlns:a16="http://schemas.microsoft.com/office/drawing/2014/main" id="{EF632F3D-21E1-D3DA-6EEB-7E392C68DA74}"/>
              </a:ext>
            </a:extLst>
          </p:cNvPr>
          <p:cNvSpPr/>
          <p:nvPr/>
        </p:nvSpPr>
        <p:spPr>
          <a:xfrm>
            <a:off x="7949405" y="2703341"/>
            <a:ext cx="347243"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4" name="Rectangle 463">
            <a:extLst>
              <a:ext uri="{FF2B5EF4-FFF2-40B4-BE49-F238E27FC236}">
                <a16:creationId xmlns:a16="http://schemas.microsoft.com/office/drawing/2014/main" id="{49DC2DC0-E2EB-9B13-C5AF-F3324D6E8B63}"/>
              </a:ext>
            </a:extLst>
          </p:cNvPr>
          <p:cNvSpPr/>
          <p:nvPr/>
        </p:nvSpPr>
        <p:spPr>
          <a:xfrm>
            <a:off x="8290128" y="2796933"/>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5" name="Rectangle 464">
            <a:extLst>
              <a:ext uri="{FF2B5EF4-FFF2-40B4-BE49-F238E27FC236}">
                <a16:creationId xmlns:a16="http://schemas.microsoft.com/office/drawing/2014/main" id="{88326C11-EF45-6871-5BB1-D88BDF9986F8}"/>
              </a:ext>
            </a:extLst>
          </p:cNvPr>
          <p:cNvSpPr/>
          <p:nvPr/>
        </p:nvSpPr>
        <p:spPr>
          <a:xfrm>
            <a:off x="8290128" y="2890524"/>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6" name="Rectangle 465">
            <a:extLst>
              <a:ext uri="{FF2B5EF4-FFF2-40B4-BE49-F238E27FC236}">
                <a16:creationId xmlns:a16="http://schemas.microsoft.com/office/drawing/2014/main" id="{3B8E34CA-F862-61BE-B104-F59D6C8B6D58}"/>
              </a:ext>
            </a:extLst>
          </p:cNvPr>
          <p:cNvSpPr/>
          <p:nvPr/>
        </p:nvSpPr>
        <p:spPr>
          <a:xfrm>
            <a:off x="8264049" y="2987569"/>
            <a:ext cx="32599"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7" name="Rectangle 466">
            <a:extLst>
              <a:ext uri="{FF2B5EF4-FFF2-40B4-BE49-F238E27FC236}">
                <a16:creationId xmlns:a16="http://schemas.microsoft.com/office/drawing/2014/main" id="{52906C1C-7A55-69F6-1CD8-57AC573058B7}"/>
              </a:ext>
            </a:extLst>
          </p:cNvPr>
          <p:cNvSpPr/>
          <p:nvPr/>
        </p:nvSpPr>
        <p:spPr>
          <a:xfrm>
            <a:off x="4968628" y="2509619"/>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8" name="Rectangle 467">
            <a:extLst>
              <a:ext uri="{FF2B5EF4-FFF2-40B4-BE49-F238E27FC236}">
                <a16:creationId xmlns:a16="http://schemas.microsoft.com/office/drawing/2014/main" id="{D8F12E40-8BEC-A9A1-E0EA-4054DB7C253F}"/>
              </a:ext>
            </a:extLst>
          </p:cNvPr>
          <p:cNvSpPr/>
          <p:nvPr/>
        </p:nvSpPr>
        <p:spPr>
          <a:xfrm>
            <a:off x="4968628" y="2603210"/>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9" name="Rectangle 468">
            <a:extLst>
              <a:ext uri="{FF2B5EF4-FFF2-40B4-BE49-F238E27FC236}">
                <a16:creationId xmlns:a16="http://schemas.microsoft.com/office/drawing/2014/main" id="{1B0E4999-BFCD-13A0-A2B3-543BB8A47143}"/>
              </a:ext>
            </a:extLst>
          </p:cNvPr>
          <p:cNvSpPr/>
          <p:nvPr/>
        </p:nvSpPr>
        <p:spPr>
          <a:xfrm>
            <a:off x="4968628" y="2696801"/>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0" name="Rectangle 469">
            <a:extLst>
              <a:ext uri="{FF2B5EF4-FFF2-40B4-BE49-F238E27FC236}">
                <a16:creationId xmlns:a16="http://schemas.microsoft.com/office/drawing/2014/main" id="{5DD9D73F-6277-F34B-E75B-D8447DE1C218}"/>
              </a:ext>
            </a:extLst>
          </p:cNvPr>
          <p:cNvSpPr/>
          <p:nvPr/>
        </p:nvSpPr>
        <p:spPr>
          <a:xfrm>
            <a:off x="4675894" y="2790393"/>
            <a:ext cx="299254" cy="8890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1" name="Rectangle 470">
            <a:extLst>
              <a:ext uri="{FF2B5EF4-FFF2-40B4-BE49-F238E27FC236}">
                <a16:creationId xmlns:a16="http://schemas.microsoft.com/office/drawing/2014/main" id="{FC418C61-3ED8-1C07-1BD3-FD7162C0B8CC}"/>
              </a:ext>
            </a:extLst>
          </p:cNvPr>
          <p:cNvSpPr/>
          <p:nvPr/>
        </p:nvSpPr>
        <p:spPr>
          <a:xfrm>
            <a:off x="4968628" y="2883984"/>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2" name="Rectangle 471">
            <a:extLst>
              <a:ext uri="{FF2B5EF4-FFF2-40B4-BE49-F238E27FC236}">
                <a16:creationId xmlns:a16="http://schemas.microsoft.com/office/drawing/2014/main" id="{26B08170-1D4C-E38F-3617-5AE4B6E26DBC}"/>
              </a:ext>
            </a:extLst>
          </p:cNvPr>
          <p:cNvSpPr/>
          <p:nvPr/>
        </p:nvSpPr>
        <p:spPr>
          <a:xfrm>
            <a:off x="4909949" y="2977576"/>
            <a:ext cx="65199"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3" name="Rectangle 472">
            <a:extLst>
              <a:ext uri="{FF2B5EF4-FFF2-40B4-BE49-F238E27FC236}">
                <a16:creationId xmlns:a16="http://schemas.microsoft.com/office/drawing/2014/main" id="{5BC189C5-BEB1-DC58-B31B-8E831FA3D2D3}"/>
              </a:ext>
            </a:extLst>
          </p:cNvPr>
          <p:cNvSpPr/>
          <p:nvPr/>
        </p:nvSpPr>
        <p:spPr>
          <a:xfrm>
            <a:off x="6586115" y="2506166"/>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4" name="Rectangle 473">
            <a:extLst>
              <a:ext uri="{FF2B5EF4-FFF2-40B4-BE49-F238E27FC236}">
                <a16:creationId xmlns:a16="http://schemas.microsoft.com/office/drawing/2014/main" id="{1040CB43-A7A0-A797-AD31-DBF5F3498A5A}"/>
              </a:ext>
            </a:extLst>
          </p:cNvPr>
          <p:cNvSpPr/>
          <p:nvPr/>
        </p:nvSpPr>
        <p:spPr>
          <a:xfrm>
            <a:off x="6586115" y="2599757"/>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5" name="Rectangle 474">
            <a:extLst>
              <a:ext uri="{FF2B5EF4-FFF2-40B4-BE49-F238E27FC236}">
                <a16:creationId xmlns:a16="http://schemas.microsoft.com/office/drawing/2014/main" id="{15C801B9-0694-183C-4FF7-860C7D0E3444}"/>
              </a:ext>
            </a:extLst>
          </p:cNvPr>
          <p:cNvSpPr/>
          <p:nvPr/>
        </p:nvSpPr>
        <p:spPr>
          <a:xfrm>
            <a:off x="6586115" y="2693348"/>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6" name="Rectangle 475">
            <a:extLst>
              <a:ext uri="{FF2B5EF4-FFF2-40B4-BE49-F238E27FC236}">
                <a16:creationId xmlns:a16="http://schemas.microsoft.com/office/drawing/2014/main" id="{CF433BF3-7ADF-7A80-21EE-372712B04742}"/>
              </a:ext>
            </a:extLst>
          </p:cNvPr>
          <p:cNvSpPr/>
          <p:nvPr/>
        </p:nvSpPr>
        <p:spPr>
          <a:xfrm>
            <a:off x="6288540" y="2880530"/>
            <a:ext cx="304094" cy="9051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7" name="Rectangle 476">
            <a:extLst>
              <a:ext uri="{FF2B5EF4-FFF2-40B4-BE49-F238E27FC236}">
                <a16:creationId xmlns:a16="http://schemas.microsoft.com/office/drawing/2014/main" id="{2ED17EF2-5DEF-2E26-FE6A-0BC9381B0327}"/>
              </a:ext>
            </a:extLst>
          </p:cNvPr>
          <p:cNvSpPr/>
          <p:nvPr/>
        </p:nvSpPr>
        <p:spPr>
          <a:xfrm>
            <a:off x="6586115" y="2786940"/>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8" name="Rectangle 477">
            <a:extLst>
              <a:ext uri="{FF2B5EF4-FFF2-40B4-BE49-F238E27FC236}">
                <a16:creationId xmlns:a16="http://schemas.microsoft.com/office/drawing/2014/main" id="{1C7F5516-389E-478F-22A1-6A96759DB435}"/>
              </a:ext>
            </a:extLst>
          </p:cNvPr>
          <p:cNvSpPr/>
          <p:nvPr/>
        </p:nvSpPr>
        <p:spPr>
          <a:xfrm>
            <a:off x="6527435" y="2974123"/>
            <a:ext cx="65199"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9" name="Rectangle 478">
            <a:extLst>
              <a:ext uri="{FF2B5EF4-FFF2-40B4-BE49-F238E27FC236}">
                <a16:creationId xmlns:a16="http://schemas.microsoft.com/office/drawing/2014/main" id="{CBF6FED6-9C6B-A702-509E-8B33520D06AE}"/>
              </a:ext>
            </a:extLst>
          </p:cNvPr>
          <p:cNvSpPr/>
          <p:nvPr/>
        </p:nvSpPr>
        <p:spPr>
          <a:xfrm>
            <a:off x="5683225" y="2516895"/>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0" name="Rectangle 479">
            <a:extLst>
              <a:ext uri="{FF2B5EF4-FFF2-40B4-BE49-F238E27FC236}">
                <a16:creationId xmlns:a16="http://schemas.microsoft.com/office/drawing/2014/main" id="{4B548F11-4B7A-279C-5107-63D7529C1634}"/>
              </a:ext>
            </a:extLst>
          </p:cNvPr>
          <p:cNvSpPr/>
          <p:nvPr/>
        </p:nvSpPr>
        <p:spPr>
          <a:xfrm>
            <a:off x="5580313" y="2609749"/>
            <a:ext cx="109432" cy="88902"/>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1" name="Rectangle 480">
            <a:extLst>
              <a:ext uri="{FF2B5EF4-FFF2-40B4-BE49-F238E27FC236}">
                <a16:creationId xmlns:a16="http://schemas.microsoft.com/office/drawing/2014/main" id="{A9A3A48C-F213-77D5-78BB-BB2AA85317F6}"/>
              </a:ext>
            </a:extLst>
          </p:cNvPr>
          <p:cNvSpPr/>
          <p:nvPr/>
        </p:nvSpPr>
        <p:spPr>
          <a:xfrm>
            <a:off x="5614971" y="2704078"/>
            <a:ext cx="74773" cy="98089"/>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2" name="Rectangle 481">
            <a:extLst>
              <a:ext uri="{FF2B5EF4-FFF2-40B4-BE49-F238E27FC236}">
                <a16:creationId xmlns:a16="http://schemas.microsoft.com/office/drawing/2014/main" id="{7D09C051-012B-6DA0-D8EA-E62239171CCF}"/>
              </a:ext>
            </a:extLst>
          </p:cNvPr>
          <p:cNvSpPr/>
          <p:nvPr/>
        </p:nvSpPr>
        <p:spPr>
          <a:xfrm>
            <a:off x="5560754" y="2805753"/>
            <a:ext cx="128991" cy="84771"/>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3" name="Rectangle 482">
            <a:extLst>
              <a:ext uri="{FF2B5EF4-FFF2-40B4-BE49-F238E27FC236}">
                <a16:creationId xmlns:a16="http://schemas.microsoft.com/office/drawing/2014/main" id="{FD5B957D-BF4A-BF42-F189-A2638D9F0D2E}"/>
              </a:ext>
            </a:extLst>
          </p:cNvPr>
          <p:cNvSpPr/>
          <p:nvPr/>
        </p:nvSpPr>
        <p:spPr>
          <a:xfrm>
            <a:off x="5683225" y="2891261"/>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4" name="Rectangle 483">
            <a:extLst>
              <a:ext uri="{FF2B5EF4-FFF2-40B4-BE49-F238E27FC236}">
                <a16:creationId xmlns:a16="http://schemas.microsoft.com/office/drawing/2014/main" id="{F4EE081D-5791-AD8E-15E8-6E9C746F60A9}"/>
              </a:ext>
            </a:extLst>
          </p:cNvPr>
          <p:cNvSpPr/>
          <p:nvPr/>
        </p:nvSpPr>
        <p:spPr>
          <a:xfrm>
            <a:off x="5657146" y="2988546"/>
            <a:ext cx="32599" cy="88660"/>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5" name="Rectangle 484">
            <a:extLst>
              <a:ext uri="{FF2B5EF4-FFF2-40B4-BE49-F238E27FC236}">
                <a16:creationId xmlns:a16="http://schemas.microsoft.com/office/drawing/2014/main" id="{EDA80BA0-659D-934B-A0F3-FE476A0C8672}"/>
              </a:ext>
            </a:extLst>
          </p:cNvPr>
          <p:cNvSpPr/>
          <p:nvPr/>
        </p:nvSpPr>
        <p:spPr>
          <a:xfrm>
            <a:off x="7405576" y="2511834"/>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6" name="Rectangle 485">
            <a:extLst>
              <a:ext uri="{FF2B5EF4-FFF2-40B4-BE49-F238E27FC236}">
                <a16:creationId xmlns:a16="http://schemas.microsoft.com/office/drawing/2014/main" id="{E665BF6D-364A-0750-F5C3-DAC4221C0B08}"/>
              </a:ext>
            </a:extLst>
          </p:cNvPr>
          <p:cNvSpPr/>
          <p:nvPr/>
        </p:nvSpPr>
        <p:spPr>
          <a:xfrm>
            <a:off x="7333065" y="2605425"/>
            <a:ext cx="79031" cy="85523"/>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7" name="Rectangle 486">
            <a:extLst>
              <a:ext uri="{FF2B5EF4-FFF2-40B4-BE49-F238E27FC236}">
                <a16:creationId xmlns:a16="http://schemas.microsoft.com/office/drawing/2014/main" id="{BB829FA9-868B-3F27-01AB-11A97DD1B2EA}"/>
              </a:ext>
            </a:extLst>
          </p:cNvPr>
          <p:cNvSpPr/>
          <p:nvPr/>
        </p:nvSpPr>
        <p:spPr>
          <a:xfrm>
            <a:off x="7303177" y="2699016"/>
            <a:ext cx="108918" cy="98089"/>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8" name="Rectangle 487">
            <a:extLst>
              <a:ext uri="{FF2B5EF4-FFF2-40B4-BE49-F238E27FC236}">
                <a16:creationId xmlns:a16="http://schemas.microsoft.com/office/drawing/2014/main" id="{CC85E559-F262-E709-BF38-93A6967D5FA7}"/>
              </a:ext>
            </a:extLst>
          </p:cNvPr>
          <p:cNvSpPr/>
          <p:nvPr/>
        </p:nvSpPr>
        <p:spPr>
          <a:xfrm>
            <a:off x="7333065" y="2800692"/>
            <a:ext cx="79031" cy="7029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89" name="Rectangle 488">
            <a:extLst>
              <a:ext uri="{FF2B5EF4-FFF2-40B4-BE49-F238E27FC236}">
                <a16:creationId xmlns:a16="http://schemas.microsoft.com/office/drawing/2014/main" id="{9E764444-EC17-F0C2-2416-36A2FE79A7FA}"/>
              </a:ext>
            </a:extLst>
          </p:cNvPr>
          <p:cNvSpPr/>
          <p:nvPr/>
        </p:nvSpPr>
        <p:spPr>
          <a:xfrm>
            <a:off x="7405576" y="2878690"/>
            <a:ext cx="6520" cy="92354"/>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0" name="Rectangle 489">
            <a:extLst>
              <a:ext uri="{FF2B5EF4-FFF2-40B4-BE49-F238E27FC236}">
                <a16:creationId xmlns:a16="http://schemas.microsoft.com/office/drawing/2014/main" id="{B10679C6-EA4D-4B49-EB05-4DF2FF9D5E8D}"/>
              </a:ext>
            </a:extLst>
          </p:cNvPr>
          <p:cNvSpPr/>
          <p:nvPr/>
        </p:nvSpPr>
        <p:spPr>
          <a:xfrm>
            <a:off x="7378705" y="2976338"/>
            <a:ext cx="33390" cy="95807"/>
          </a:xfrm>
          <a:prstGeom prst="rect">
            <a:avLst/>
          </a:prstGeom>
          <a:solidFill>
            <a:schemeClr val="tx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1" name="Rounded Rectangle 490">
            <a:extLst>
              <a:ext uri="{FF2B5EF4-FFF2-40B4-BE49-F238E27FC236}">
                <a16:creationId xmlns:a16="http://schemas.microsoft.com/office/drawing/2014/main" id="{DD0B1BB4-C29E-1260-4551-952799EA6F49}"/>
              </a:ext>
            </a:extLst>
          </p:cNvPr>
          <p:cNvSpPr/>
          <p:nvPr/>
        </p:nvSpPr>
        <p:spPr>
          <a:xfrm>
            <a:off x="3133654"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64</a:t>
            </a:r>
          </a:p>
        </p:txBody>
      </p:sp>
      <p:sp>
        <p:nvSpPr>
          <p:cNvPr id="492" name="Rounded Rectangle 491">
            <a:extLst>
              <a:ext uri="{FF2B5EF4-FFF2-40B4-BE49-F238E27FC236}">
                <a16:creationId xmlns:a16="http://schemas.microsoft.com/office/drawing/2014/main" id="{A5B646E7-BC1B-90E5-35F9-93DD4694E1AA}"/>
              </a:ext>
            </a:extLst>
          </p:cNvPr>
          <p:cNvSpPr/>
          <p:nvPr/>
        </p:nvSpPr>
        <p:spPr>
          <a:xfrm>
            <a:off x="3943238" y="1681557"/>
            <a:ext cx="726137" cy="18790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349</a:t>
            </a:r>
          </a:p>
        </p:txBody>
      </p:sp>
      <p:sp>
        <p:nvSpPr>
          <p:cNvPr id="493" name="Rounded Rectangle 492">
            <a:extLst>
              <a:ext uri="{FF2B5EF4-FFF2-40B4-BE49-F238E27FC236}">
                <a16:creationId xmlns:a16="http://schemas.microsoft.com/office/drawing/2014/main" id="{8A3474CB-3B73-1FB2-327C-D46B730C7D91}"/>
              </a:ext>
            </a:extLst>
          </p:cNvPr>
          <p:cNvSpPr/>
          <p:nvPr/>
        </p:nvSpPr>
        <p:spPr>
          <a:xfrm>
            <a:off x="4752821"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318</a:t>
            </a:r>
          </a:p>
        </p:txBody>
      </p:sp>
      <p:sp>
        <p:nvSpPr>
          <p:cNvPr id="494" name="Rounded Rectangle 493">
            <a:extLst>
              <a:ext uri="{FF2B5EF4-FFF2-40B4-BE49-F238E27FC236}">
                <a16:creationId xmlns:a16="http://schemas.microsoft.com/office/drawing/2014/main" id="{C292CC74-5802-2045-B446-F4044A096530}"/>
              </a:ext>
            </a:extLst>
          </p:cNvPr>
          <p:cNvSpPr/>
          <p:nvPr/>
        </p:nvSpPr>
        <p:spPr>
          <a:xfrm>
            <a:off x="5517199" y="1681557"/>
            <a:ext cx="808473" cy="18790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1760</a:t>
            </a:r>
          </a:p>
        </p:txBody>
      </p:sp>
      <p:sp>
        <p:nvSpPr>
          <p:cNvPr id="495" name="Rounded Rectangle 494">
            <a:extLst>
              <a:ext uri="{FF2B5EF4-FFF2-40B4-BE49-F238E27FC236}">
                <a16:creationId xmlns:a16="http://schemas.microsoft.com/office/drawing/2014/main" id="{DCBB1A5E-FBB3-D62B-C00D-CF1BED947413}"/>
              </a:ext>
            </a:extLst>
          </p:cNvPr>
          <p:cNvSpPr/>
          <p:nvPr/>
        </p:nvSpPr>
        <p:spPr>
          <a:xfrm>
            <a:off x="6371985" y="1681557"/>
            <a:ext cx="726137" cy="187907"/>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326</a:t>
            </a:r>
          </a:p>
        </p:txBody>
      </p:sp>
      <p:sp>
        <p:nvSpPr>
          <p:cNvPr id="496" name="Rounded Rectangle 495">
            <a:extLst>
              <a:ext uri="{FF2B5EF4-FFF2-40B4-BE49-F238E27FC236}">
                <a16:creationId xmlns:a16="http://schemas.microsoft.com/office/drawing/2014/main" id="{AFB93A19-64BA-D145-9736-F9FB50FEB23B}"/>
              </a:ext>
            </a:extLst>
          </p:cNvPr>
          <p:cNvSpPr/>
          <p:nvPr/>
        </p:nvSpPr>
        <p:spPr>
          <a:xfrm>
            <a:off x="7188532" y="1681556"/>
            <a:ext cx="726137" cy="187907"/>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50257</a:t>
            </a:r>
          </a:p>
        </p:txBody>
      </p:sp>
      <p:sp>
        <p:nvSpPr>
          <p:cNvPr id="497" name="Rounded Rectangle 496">
            <a:extLst>
              <a:ext uri="{FF2B5EF4-FFF2-40B4-BE49-F238E27FC236}">
                <a16:creationId xmlns:a16="http://schemas.microsoft.com/office/drawing/2014/main" id="{1D85A778-7A9E-F720-799E-D6569F7CD3C3}"/>
              </a:ext>
            </a:extLst>
          </p:cNvPr>
          <p:cNvSpPr/>
          <p:nvPr/>
        </p:nvSpPr>
        <p:spPr>
          <a:xfrm>
            <a:off x="7998115" y="1681556"/>
            <a:ext cx="726137" cy="187907"/>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329</a:t>
            </a:r>
          </a:p>
        </p:txBody>
      </p:sp>
      <mc:AlternateContent xmlns:mc="http://schemas.openxmlformats.org/markup-compatibility/2006" xmlns:a14="http://schemas.microsoft.com/office/drawing/2010/main">
        <mc:Choice Requires="a14">
          <p:sp>
            <p:nvSpPr>
              <p:cNvPr id="498" name="TextBox 497">
                <a:extLst>
                  <a:ext uri="{FF2B5EF4-FFF2-40B4-BE49-F238E27FC236}">
                    <a16:creationId xmlns:a16="http://schemas.microsoft.com/office/drawing/2014/main" id="{B2CC2CD0-8878-6AA1-7D6E-EB738D6F48B6}"/>
                  </a:ext>
                </a:extLst>
              </p:cNvPr>
              <p:cNvSpPr txBox="1"/>
              <p:nvPr/>
            </p:nvSpPr>
            <p:spPr>
              <a:xfrm>
                <a:off x="2844414" y="1371174"/>
                <a:ext cx="295163" cy="143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m:rPr>
                              <m:sty m:val="p"/>
                            </m:rPr>
                            <a:rPr lang="en-US" sz="1100" b="0" i="1" smtClean="0">
                              <a:latin typeface="Cambria Math" panose="02040503050406030204" pitchFamily="18" charset="0"/>
                            </a:rPr>
                            <m:t>Z</m:t>
                          </m:r>
                        </m:e>
                        <m:sub>
                          <m:r>
                            <a:rPr lang="en-US" sz="1100" b="0" i="1" smtClean="0">
                              <a:latin typeface="Cambria Math" panose="02040503050406030204" pitchFamily="18" charset="0"/>
                            </a:rPr>
                            <m:t>𝑡</m:t>
                          </m:r>
                          <m:r>
                            <a:rPr lang="en-US" sz="1100" b="0" i="1" smtClean="0">
                              <a:latin typeface="Cambria Math" panose="02040503050406030204" pitchFamily="18" charset="0"/>
                            </a:rPr>
                            <m:t>−1</m:t>
                          </m:r>
                        </m:sub>
                      </m:sSub>
                      <m:r>
                        <a:rPr lang="en-US" sz="1100" b="0" i="1" smtClean="0">
                          <a:latin typeface="Cambria Math" panose="02040503050406030204" pitchFamily="18" charset="0"/>
                        </a:rPr>
                        <m:t>  </m:t>
                      </m:r>
                    </m:oMath>
                  </m:oMathPara>
                </a14:m>
                <a:endParaRPr lang="en-US" sz="1100" dirty="0"/>
              </a:p>
            </p:txBody>
          </p:sp>
        </mc:Choice>
        <mc:Fallback xmlns="">
          <p:sp>
            <p:nvSpPr>
              <p:cNvPr id="498" name="TextBox 497">
                <a:extLst>
                  <a:ext uri="{FF2B5EF4-FFF2-40B4-BE49-F238E27FC236}">
                    <a16:creationId xmlns:a16="http://schemas.microsoft.com/office/drawing/2014/main" id="{B2CC2CD0-8878-6AA1-7D6E-EB738D6F48B6}"/>
                  </a:ext>
                </a:extLst>
              </p:cNvPr>
              <p:cNvSpPr txBox="1">
                <a:spLocks noRot="1" noChangeAspect="1" noMove="1" noResize="1" noEditPoints="1" noAdjustHandles="1" noChangeArrowheads="1" noChangeShapeType="1" noTextEdit="1"/>
              </p:cNvSpPr>
              <p:nvPr/>
            </p:nvSpPr>
            <p:spPr>
              <a:xfrm>
                <a:off x="2844414" y="1371174"/>
                <a:ext cx="295163" cy="143214"/>
              </a:xfrm>
              <a:prstGeom prst="rect">
                <a:avLst/>
              </a:prstGeom>
              <a:blipFill>
                <a:blip r:embed="rId4"/>
                <a:stretch>
                  <a:fillRect l="-16667" t="-16667" r="-29167" b="-58333"/>
                </a:stretch>
              </a:blipFill>
            </p:spPr>
            <p:txBody>
              <a:bodyPr/>
              <a:lstStyle/>
              <a:p>
                <a:r>
                  <a:rPr lang="en-US">
                    <a:noFill/>
                  </a:rPr>
                  <a:t> </a:t>
                </a:r>
              </a:p>
            </p:txBody>
          </p:sp>
        </mc:Fallback>
      </mc:AlternateContent>
      <p:sp>
        <p:nvSpPr>
          <p:cNvPr id="499" name="Rounded Rectangle 498">
            <a:extLst>
              <a:ext uri="{FF2B5EF4-FFF2-40B4-BE49-F238E27FC236}">
                <a16:creationId xmlns:a16="http://schemas.microsoft.com/office/drawing/2014/main" id="{8DBAE3EC-6451-5D02-5BF8-095AF43C434F}"/>
              </a:ext>
            </a:extLst>
          </p:cNvPr>
          <p:cNvSpPr/>
          <p:nvPr/>
        </p:nvSpPr>
        <p:spPr>
          <a:xfrm>
            <a:off x="3133654"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a</a:t>
            </a:r>
          </a:p>
        </p:txBody>
      </p:sp>
      <p:sp>
        <p:nvSpPr>
          <p:cNvPr id="500" name="Rounded Rectangle 499">
            <a:extLst>
              <a:ext uri="{FF2B5EF4-FFF2-40B4-BE49-F238E27FC236}">
                <a16:creationId xmlns:a16="http://schemas.microsoft.com/office/drawing/2014/main" id="{3172597B-8E45-2794-7F71-5CA58B281D82}"/>
              </a:ext>
            </a:extLst>
          </p:cNvPr>
          <p:cNvSpPr/>
          <p:nvPr/>
        </p:nvSpPr>
        <p:spPr>
          <a:xfrm>
            <a:off x="3943238" y="1341964"/>
            <a:ext cx="726137" cy="2154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cat</a:t>
            </a:r>
          </a:p>
        </p:txBody>
      </p:sp>
      <p:sp>
        <p:nvSpPr>
          <p:cNvPr id="501" name="Rounded Rectangle 500">
            <a:extLst>
              <a:ext uri="{FF2B5EF4-FFF2-40B4-BE49-F238E27FC236}">
                <a16:creationId xmlns:a16="http://schemas.microsoft.com/office/drawing/2014/main" id="{351BB120-1719-7169-50D0-376BDA1F2CB1}"/>
              </a:ext>
            </a:extLst>
          </p:cNvPr>
          <p:cNvSpPr/>
          <p:nvPr/>
        </p:nvSpPr>
        <p:spPr>
          <a:xfrm>
            <a:off x="4752821"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is</a:t>
            </a:r>
          </a:p>
        </p:txBody>
      </p:sp>
      <p:sp>
        <p:nvSpPr>
          <p:cNvPr id="502" name="Rounded Rectangle 501">
            <a:extLst>
              <a:ext uri="{FF2B5EF4-FFF2-40B4-BE49-F238E27FC236}">
                <a16:creationId xmlns:a16="http://schemas.microsoft.com/office/drawing/2014/main" id="{3EEEE986-C4B6-9DC3-2005-156D03E0568B}"/>
              </a:ext>
            </a:extLst>
          </p:cNvPr>
          <p:cNvSpPr/>
          <p:nvPr/>
        </p:nvSpPr>
        <p:spPr>
          <a:xfrm>
            <a:off x="5517199" y="1339365"/>
            <a:ext cx="808473" cy="218091"/>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playing</a:t>
            </a:r>
          </a:p>
        </p:txBody>
      </p:sp>
      <p:sp>
        <p:nvSpPr>
          <p:cNvPr id="503" name="Rounded Rectangle 502">
            <a:extLst>
              <a:ext uri="{FF2B5EF4-FFF2-40B4-BE49-F238E27FC236}">
                <a16:creationId xmlns:a16="http://schemas.microsoft.com/office/drawing/2014/main" id="{569BEFE2-2FC4-484B-124B-30A308A9194E}"/>
              </a:ext>
            </a:extLst>
          </p:cNvPr>
          <p:cNvSpPr/>
          <p:nvPr/>
        </p:nvSpPr>
        <p:spPr>
          <a:xfrm>
            <a:off x="6371986" y="1341964"/>
            <a:ext cx="726137" cy="215492"/>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with</a:t>
            </a:r>
          </a:p>
        </p:txBody>
      </p:sp>
      <p:sp>
        <p:nvSpPr>
          <p:cNvPr id="504" name="Rounded Rectangle 503">
            <a:extLst>
              <a:ext uri="{FF2B5EF4-FFF2-40B4-BE49-F238E27FC236}">
                <a16:creationId xmlns:a16="http://schemas.microsoft.com/office/drawing/2014/main" id="{8D6B7D70-810D-E14F-4B60-F0B1DB36190F}"/>
              </a:ext>
            </a:extLst>
          </p:cNvPr>
          <p:cNvSpPr/>
          <p:nvPr/>
        </p:nvSpPr>
        <p:spPr>
          <a:xfrm>
            <a:off x="7181569" y="1341963"/>
            <a:ext cx="726137" cy="21549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mask</a:t>
            </a:r>
          </a:p>
        </p:txBody>
      </p:sp>
      <p:sp>
        <p:nvSpPr>
          <p:cNvPr id="505" name="Rounded Rectangle 504">
            <a:extLst>
              <a:ext uri="{FF2B5EF4-FFF2-40B4-BE49-F238E27FC236}">
                <a16:creationId xmlns:a16="http://schemas.microsoft.com/office/drawing/2014/main" id="{592AA46C-2791-7113-711E-2151C36F019E}"/>
              </a:ext>
            </a:extLst>
          </p:cNvPr>
          <p:cNvSpPr/>
          <p:nvPr/>
        </p:nvSpPr>
        <p:spPr>
          <a:xfrm>
            <a:off x="7998116" y="1341963"/>
            <a:ext cx="726137" cy="215492"/>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dog</a:t>
            </a:r>
          </a:p>
        </p:txBody>
      </p:sp>
      <p:sp>
        <p:nvSpPr>
          <p:cNvPr id="506" name="TextBox 505">
            <a:extLst>
              <a:ext uri="{FF2B5EF4-FFF2-40B4-BE49-F238E27FC236}">
                <a16:creationId xmlns:a16="http://schemas.microsoft.com/office/drawing/2014/main" id="{F79B608E-2B41-9819-11C5-59B726B15D73}"/>
              </a:ext>
            </a:extLst>
          </p:cNvPr>
          <p:cNvSpPr txBox="1"/>
          <p:nvPr/>
        </p:nvSpPr>
        <p:spPr>
          <a:xfrm>
            <a:off x="2882353" y="2417976"/>
            <a:ext cx="187863" cy="20831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a</a:t>
            </a:r>
          </a:p>
        </p:txBody>
      </p:sp>
      <p:sp>
        <p:nvSpPr>
          <p:cNvPr id="507" name="TextBox 506">
            <a:extLst>
              <a:ext uri="{FF2B5EF4-FFF2-40B4-BE49-F238E27FC236}">
                <a16:creationId xmlns:a16="http://schemas.microsoft.com/office/drawing/2014/main" id="{838B72AC-D5D3-3B7F-50A4-151DCDA513E9}"/>
              </a:ext>
            </a:extLst>
          </p:cNvPr>
          <p:cNvSpPr txBox="1"/>
          <p:nvPr/>
        </p:nvSpPr>
        <p:spPr>
          <a:xfrm>
            <a:off x="2838331" y="2897803"/>
            <a:ext cx="552415"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mask</a:t>
            </a:r>
          </a:p>
        </p:txBody>
      </p:sp>
      <p:sp>
        <p:nvSpPr>
          <p:cNvPr id="508" name="TextBox 507">
            <a:extLst>
              <a:ext uri="{FF2B5EF4-FFF2-40B4-BE49-F238E27FC236}">
                <a16:creationId xmlns:a16="http://schemas.microsoft.com/office/drawing/2014/main" id="{8C8FB837-3CEC-0D53-B01C-10765B290B18}"/>
              </a:ext>
            </a:extLst>
          </p:cNvPr>
          <p:cNvSpPr txBox="1"/>
          <p:nvPr/>
        </p:nvSpPr>
        <p:spPr>
          <a:xfrm>
            <a:off x="4463816" y="2897803"/>
            <a:ext cx="480811"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mask</a:t>
            </a:r>
          </a:p>
        </p:txBody>
      </p:sp>
      <p:sp>
        <p:nvSpPr>
          <p:cNvPr id="509" name="TextBox 508">
            <a:extLst>
              <a:ext uri="{FF2B5EF4-FFF2-40B4-BE49-F238E27FC236}">
                <a16:creationId xmlns:a16="http://schemas.microsoft.com/office/drawing/2014/main" id="{F9E12BE8-CACC-33EA-5640-894BD6E05143}"/>
              </a:ext>
            </a:extLst>
          </p:cNvPr>
          <p:cNvSpPr txBox="1"/>
          <p:nvPr/>
        </p:nvSpPr>
        <p:spPr>
          <a:xfrm>
            <a:off x="5925855" y="2923466"/>
            <a:ext cx="578632"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mask</a:t>
            </a:r>
          </a:p>
        </p:txBody>
      </p:sp>
      <p:sp>
        <p:nvSpPr>
          <p:cNvPr id="510" name="TextBox 509">
            <a:extLst>
              <a:ext uri="{FF2B5EF4-FFF2-40B4-BE49-F238E27FC236}">
                <a16:creationId xmlns:a16="http://schemas.microsoft.com/office/drawing/2014/main" id="{08FE7788-96ED-C730-E541-EF1DC44625E2}"/>
              </a:ext>
            </a:extLst>
          </p:cNvPr>
          <p:cNvSpPr txBox="1"/>
          <p:nvPr/>
        </p:nvSpPr>
        <p:spPr>
          <a:xfrm>
            <a:off x="4477814" y="2702202"/>
            <a:ext cx="293497"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is</a:t>
            </a:r>
          </a:p>
        </p:txBody>
      </p:sp>
      <p:sp>
        <p:nvSpPr>
          <p:cNvPr id="511" name="TextBox 510">
            <a:extLst>
              <a:ext uri="{FF2B5EF4-FFF2-40B4-BE49-F238E27FC236}">
                <a16:creationId xmlns:a16="http://schemas.microsoft.com/office/drawing/2014/main" id="{61011D1D-61FA-532F-E3DA-87CFEFC4308C}"/>
              </a:ext>
            </a:extLst>
          </p:cNvPr>
          <p:cNvSpPr txBox="1"/>
          <p:nvPr/>
        </p:nvSpPr>
        <p:spPr>
          <a:xfrm>
            <a:off x="5925472" y="2796314"/>
            <a:ext cx="463049" cy="20831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with</a:t>
            </a:r>
          </a:p>
        </p:txBody>
      </p:sp>
      <p:sp>
        <p:nvSpPr>
          <p:cNvPr id="512" name="TextBox 511">
            <a:extLst>
              <a:ext uri="{FF2B5EF4-FFF2-40B4-BE49-F238E27FC236}">
                <a16:creationId xmlns:a16="http://schemas.microsoft.com/office/drawing/2014/main" id="{3B970B90-1939-6647-75ED-C03DE754DFFC}"/>
              </a:ext>
            </a:extLst>
          </p:cNvPr>
          <p:cNvSpPr txBox="1"/>
          <p:nvPr/>
        </p:nvSpPr>
        <p:spPr>
          <a:xfrm>
            <a:off x="3581839" y="2515020"/>
            <a:ext cx="446131" cy="20831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cat</a:t>
            </a:r>
          </a:p>
        </p:txBody>
      </p:sp>
      <p:sp>
        <p:nvSpPr>
          <p:cNvPr id="513" name="TextBox 512">
            <a:extLst>
              <a:ext uri="{FF2B5EF4-FFF2-40B4-BE49-F238E27FC236}">
                <a16:creationId xmlns:a16="http://schemas.microsoft.com/office/drawing/2014/main" id="{10EAE4E8-A855-903D-DF9E-4259CED80C8D}"/>
              </a:ext>
            </a:extLst>
          </p:cNvPr>
          <p:cNvSpPr txBox="1"/>
          <p:nvPr/>
        </p:nvSpPr>
        <p:spPr>
          <a:xfrm>
            <a:off x="7649550" y="2609914"/>
            <a:ext cx="446131" cy="20831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dog</a:t>
            </a:r>
          </a:p>
        </p:txBody>
      </p:sp>
      <p:sp>
        <p:nvSpPr>
          <p:cNvPr id="514" name="TextBox 513">
            <a:extLst>
              <a:ext uri="{FF2B5EF4-FFF2-40B4-BE49-F238E27FC236}">
                <a16:creationId xmlns:a16="http://schemas.microsoft.com/office/drawing/2014/main" id="{2C4F0461-834E-0756-CC22-AFACB6B4D483}"/>
              </a:ext>
            </a:extLst>
          </p:cNvPr>
          <p:cNvSpPr txBox="1"/>
          <p:nvPr/>
        </p:nvSpPr>
        <p:spPr>
          <a:xfrm>
            <a:off x="3590204" y="2897803"/>
            <a:ext cx="53564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mask</a:t>
            </a:r>
          </a:p>
        </p:txBody>
      </p:sp>
      <p:sp>
        <p:nvSpPr>
          <p:cNvPr id="515" name="TextBox 514">
            <a:extLst>
              <a:ext uri="{FF2B5EF4-FFF2-40B4-BE49-F238E27FC236}">
                <a16:creationId xmlns:a16="http://schemas.microsoft.com/office/drawing/2014/main" id="{C4AD3246-4C00-D582-F07F-81E61FF2C138}"/>
              </a:ext>
            </a:extLst>
          </p:cNvPr>
          <p:cNvSpPr txBox="1"/>
          <p:nvPr/>
        </p:nvSpPr>
        <p:spPr>
          <a:xfrm>
            <a:off x="7669148" y="2883437"/>
            <a:ext cx="622304"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mask</a:t>
            </a:r>
          </a:p>
        </p:txBody>
      </p:sp>
      <p:sp>
        <p:nvSpPr>
          <p:cNvPr id="7" name="Google Shape;439;p27">
            <a:extLst>
              <a:ext uri="{FF2B5EF4-FFF2-40B4-BE49-F238E27FC236}">
                <a16:creationId xmlns:a16="http://schemas.microsoft.com/office/drawing/2014/main" id="{4612E571-5DE5-703B-D9DF-60E73511EDB4}"/>
              </a:ext>
            </a:extLst>
          </p:cNvPr>
          <p:cNvSpPr txBox="1"/>
          <p:nvPr/>
        </p:nvSpPr>
        <p:spPr>
          <a:xfrm>
            <a:off x="483694" y="5723164"/>
            <a:ext cx="11708306" cy="723235"/>
          </a:xfrm>
          <a:prstGeom prst="rect">
            <a:avLst/>
          </a:prstGeom>
          <a:noFill/>
          <a:ln>
            <a:noFill/>
          </a:ln>
        </p:spPr>
        <p:txBody>
          <a:bodyPr spcFirstLastPara="1" wrap="square" lIns="121900" tIns="121900" rIns="121900" bIns="121900" anchor="t" anchorCtr="0">
            <a:spAutoFit/>
          </a:bodyPr>
          <a:lstStyle/>
          <a:p>
            <a:pPr marL="609585" indent="-440256" algn="just">
              <a:spcAft>
                <a:spcPts val="600"/>
              </a:spcAft>
              <a:buClr>
                <a:schemeClr val="dk2"/>
              </a:buClr>
              <a:buSzPts val="1600"/>
              <a:buChar char="●"/>
            </a:pPr>
            <a:r>
              <a:rPr lang="en-US" sz="2600" b="1" dirty="0">
                <a:solidFill>
                  <a:schemeClr val="dk2"/>
                </a:solidFill>
                <a:latin typeface="Arial" panose="020B0604020202020204" pitchFamily="34" charset="0"/>
                <a:cs typeface="Arial" panose="020B0604020202020204" pitchFamily="34" charset="0"/>
              </a:rPr>
              <a:t>Denoising Transformer</a:t>
            </a:r>
            <a:r>
              <a:rPr lang="en-US" sz="2600" dirty="0">
                <a:solidFill>
                  <a:schemeClr val="dk2"/>
                </a:solidFill>
                <a:latin typeface="Arial" panose="020B0604020202020204" pitchFamily="34" charset="0"/>
                <a:cs typeface="Arial" panose="020B0604020202020204" pitchFamily="34" charset="0"/>
              </a:rPr>
              <a:t>: Unmasks tokens using anchored predictions</a:t>
            </a:r>
          </a:p>
        </p:txBody>
      </p:sp>
      <p:sp>
        <p:nvSpPr>
          <p:cNvPr id="8" name="Rectangle 7">
            <a:extLst>
              <a:ext uri="{FF2B5EF4-FFF2-40B4-BE49-F238E27FC236}">
                <a16:creationId xmlns:a16="http://schemas.microsoft.com/office/drawing/2014/main" id="{23CF7139-7E66-C4D8-8FA0-94620EABED9D}"/>
              </a:ext>
            </a:extLst>
          </p:cNvPr>
          <p:cNvSpPr/>
          <p:nvPr/>
        </p:nvSpPr>
        <p:spPr>
          <a:xfrm>
            <a:off x="3126136" y="1243173"/>
            <a:ext cx="2352822" cy="71919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924441C-28A5-7448-2C23-5275C527EAB5}"/>
              </a:ext>
            </a:extLst>
          </p:cNvPr>
          <p:cNvSpPr/>
          <p:nvPr/>
        </p:nvSpPr>
        <p:spPr>
          <a:xfrm>
            <a:off x="6337847" y="1237432"/>
            <a:ext cx="2506964" cy="719191"/>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0" name="Curved Connector 9">
            <a:extLst>
              <a:ext uri="{FF2B5EF4-FFF2-40B4-BE49-F238E27FC236}">
                <a16:creationId xmlns:a16="http://schemas.microsoft.com/office/drawing/2014/main" id="{2715B0FF-8E0B-F3D6-72A1-B4869B41D764}"/>
              </a:ext>
            </a:extLst>
          </p:cNvPr>
          <p:cNvCxnSpPr>
            <a:cxnSpLocks/>
            <a:endCxn id="418" idx="0"/>
          </p:cNvCxnSpPr>
          <p:nvPr/>
        </p:nvCxnSpPr>
        <p:spPr>
          <a:xfrm rot="10800000" flipV="1">
            <a:off x="3488060" y="1869461"/>
            <a:ext cx="2433378" cy="622727"/>
          </a:xfrm>
          <a:prstGeom prst="curvedConnector2">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65F9D48A-137D-41C8-5707-043D92326F11}"/>
              </a:ext>
            </a:extLst>
          </p:cNvPr>
          <p:cNvCxnSpPr>
            <a:cxnSpLocks/>
            <a:endCxn id="420" idx="0"/>
          </p:cNvCxnSpPr>
          <p:nvPr/>
        </p:nvCxnSpPr>
        <p:spPr>
          <a:xfrm rot="10800000" flipV="1">
            <a:off x="5109547" y="1869463"/>
            <a:ext cx="848996" cy="622726"/>
          </a:xfrm>
          <a:prstGeom prst="curvedConnector2">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8" name="Curved Connector 17">
            <a:extLst>
              <a:ext uri="{FF2B5EF4-FFF2-40B4-BE49-F238E27FC236}">
                <a16:creationId xmlns:a16="http://schemas.microsoft.com/office/drawing/2014/main" id="{D61E45A7-6DA2-CB25-5ACC-D07C0DE3AC19}"/>
              </a:ext>
            </a:extLst>
          </p:cNvPr>
          <p:cNvCxnSpPr>
            <a:cxnSpLocks/>
            <a:stCxn id="494" idx="2"/>
            <a:endCxn id="421" idx="0"/>
          </p:cNvCxnSpPr>
          <p:nvPr/>
        </p:nvCxnSpPr>
        <p:spPr>
          <a:xfrm rot="5400000">
            <a:off x="5560158" y="2137450"/>
            <a:ext cx="629265" cy="93292"/>
          </a:xfrm>
          <a:prstGeom prst="curvedConnector3">
            <a:avLst>
              <a:gd name="adj1" fmla="val 50000"/>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E17B4C3F-08A6-0FF7-DA2E-89D8CB62A210}"/>
              </a:ext>
            </a:extLst>
          </p:cNvPr>
          <p:cNvCxnSpPr>
            <a:cxnSpLocks/>
            <a:stCxn id="494" idx="2"/>
            <a:endCxn id="422" idx="0"/>
          </p:cNvCxnSpPr>
          <p:nvPr/>
        </p:nvCxnSpPr>
        <p:spPr>
          <a:xfrm rot="16200000" flipH="1">
            <a:off x="6014873" y="1776027"/>
            <a:ext cx="622725" cy="809598"/>
          </a:xfrm>
          <a:prstGeom prst="curvedConnector3">
            <a:avLst>
              <a:gd name="adj1" fmla="val 50000"/>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8BB70815-714A-216F-725B-20E3579D450D}"/>
              </a:ext>
            </a:extLst>
          </p:cNvPr>
          <p:cNvCxnSpPr>
            <a:cxnSpLocks/>
            <a:endCxn id="423" idx="0"/>
          </p:cNvCxnSpPr>
          <p:nvPr/>
        </p:nvCxnSpPr>
        <p:spPr>
          <a:xfrm>
            <a:off x="5958545" y="1869465"/>
            <a:ext cx="1583232" cy="622724"/>
          </a:xfrm>
          <a:prstGeom prst="curvedConnector2">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07AC7B8C-5637-AE3E-C77D-E919C5AE925E}"/>
              </a:ext>
            </a:extLst>
          </p:cNvPr>
          <p:cNvCxnSpPr>
            <a:cxnSpLocks/>
            <a:endCxn id="424" idx="0"/>
          </p:cNvCxnSpPr>
          <p:nvPr/>
        </p:nvCxnSpPr>
        <p:spPr>
          <a:xfrm>
            <a:off x="5958543" y="1869463"/>
            <a:ext cx="2476504" cy="629266"/>
          </a:xfrm>
          <a:prstGeom prst="curvedConnector2">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F1857E9-4403-72B7-5F3C-ED66A2F2D485}"/>
              </a:ext>
            </a:extLst>
          </p:cNvPr>
          <p:cNvCxnSpPr>
            <a:cxnSpLocks/>
            <a:stCxn id="494" idx="2"/>
            <a:endCxn id="419" idx="0"/>
          </p:cNvCxnSpPr>
          <p:nvPr/>
        </p:nvCxnSpPr>
        <p:spPr>
          <a:xfrm rot="5400000">
            <a:off x="4798758" y="1369510"/>
            <a:ext cx="622725" cy="1622632"/>
          </a:xfrm>
          <a:prstGeom prst="curvedConnector3">
            <a:avLst>
              <a:gd name="adj1" fmla="val 50000"/>
            </a:avLst>
          </a:prstGeom>
          <a:ln w="12700">
            <a:solidFill>
              <a:schemeClr val="tx1"/>
            </a:solidFill>
            <a:prstDash val="dash"/>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27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6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7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7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8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8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8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8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8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8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8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8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9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0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07"/>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08"/>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0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1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1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1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1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1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42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49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4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9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49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49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49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49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49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49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50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50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50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50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50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505"/>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9"/>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0"/>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5"/>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8"/>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1"/>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4"/>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7"/>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3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nodeType="clickEffect">
                                  <p:stCondLst>
                                    <p:cond delay="0"/>
                                  </p:stCondLst>
                                  <p:childTnLst>
                                    <p:set>
                                      <p:cBhvr>
                                        <p:cTn id="220" dur="1" fill="hold">
                                          <p:stCondLst>
                                            <p:cond delay="0"/>
                                          </p:stCondLst>
                                        </p:cTn>
                                        <p:tgtEl>
                                          <p:spTgt spid="1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0"/>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32"/>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8"/>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1"/>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24"/>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27"/>
                                        </p:tgtEl>
                                        <p:attrNameLst>
                                          <p:attrName>style.visibility</p:attrName>
                                        </p:attrNameLst>
                                      </p:cBhvr>
                                      <p:to>
                                        <p:strVal val="visible"/>
                                      </p:to>
                                    </p:set>
                                  </p:childTnLst>
                                </p:cTn>
                              </p:par>
                              <p:par>
                                <p:cTn id="233" presetID="1" presetClass="entr" presetSubtype="0" fill="hold" grpId="1" nodeType="withEffect">
                                  <p:stCondLst>
                                    <p:cond delay="0"/>
                                  </p:stCondLst>
                                  <p:childTnLst>
                                    <p:set>
                                      <p:cBhvr>
                                        <p:cTn id="234" dur="1" fill="hold">
                                          <p:stCondLst>
                                            <p:cond delay="0"/>
                                          </p:stCondLst>
                                        </p:cTn>
                                        <p:tgtEl>
                                          <p:spTgt spid="9"/>
                                        </p:tgtEl>
                                        <p:attrNameLst>
                                          <p:attrName>style.visibility</p:attrName>
                                        </p:attrNameLst>
                                      </p:cBhvr>
                                      <p:to>
                                        <p:strVal val="visible"/>
                                      </p:to>
                                    </p:set>
                                  </p:childTnLst>
                                </p:cTn>
                              </p:par>
                              <p:par>
                                <p:cTn id="235" presetID="1" presetClass="entr" presetSubtype="0" fill="hold" grpId="1" nodeType="withEffect">
                                  <p:stCondLst>
                                    <p:cond delay="0"/>
                                  </p:stCondLst>
                                  <p:childTnLst>
                                    <p:set>
                                      <p:cBhvr>
                                        <p:cTn id="236" dur="1" fill="hold">
                                          <p:stCondLst>
                                            <p:cond delay="0"/>
                                          </p:stCondLst>
                                        </p:cTn>
                                        <p:tgtEl>
                                          <p:spTgt spid="8"/>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p:bldP spid="434" grpId="0" animBg="1"/>
      <p:bldP spid="435" grpId="0" animBg="1"/>
      <p:bldP spid="436"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p:bldP spid="499" grpId="0" animBg="1"/>
      <p:bldP spid="500" grpId="0" animBg="1"/>
      <p:bldP spid="501" grpId="0" animBg="1"/>
      <p:bldP spid="502" grpId="0" animBg="1"/>
      <p:bldP spid="503" grpId="0" animBg="1"/>
      <p:bldP spid="504" grpId="0" animBg="1"/>
      <p:bldP spid="505" grpId="0" animBg="1"/>
      <p:bldP spid="506" grpId="0"/>
      <p:bldP spid="507" grpId="0"/>
      <p:bldP spid="508" grpId="0"/>
      <p:bldP spid="509" grpId="0"/>
      <p:bldP spid="510" grpId="0"/>
      <p:bldP spid="511" grpId="0"/>
      <p:bldP spid="512" grpId="0"/>
      <p:bldP spid="513" grpId="0"/>
      <p:bldP spid="514" grpId="0"/>
      <p:bldP spid="515" grpId="0"/>
      <p:bldP spid="7" grpId="0"/>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B8E67-737C-A5B3-5873-553C4405011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B4C70B7-02E8-1EC0-B939-D992A0403BBD}"/>
              </a:ext>
            </a:extLst>
          </p:cNvPr>
          <p:cNvSpPr txBox="1"/>
          <p:nvPr/>
        </p:nvSpPr>
        <p:spPr>
          <a:xfrm>
            <a:off x="531341" y="290239"/>
            <a:ext cx="10614455" cy="584775"/>
          </a:xfrm>
          <a:prstGeom prst="rect">
            <a:avLst/>
          </a:prstGeom>
          <a:noFill/>
        </p:spPr>
        <p:txBody>
          <a:bodyPr wrap="square" lIns="91440" tIns="45720" rIns="91440" bIns="45720" rtlCol="0" anchor="t">
            <a:spAutoFit/>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3200" b="1" dirty="0">
                <a:solidFill>
                  <a:schemeClr val="dk1"/>
                </a:solidFill>
                <a:latin typeface="Arial" panose="020B0604020202020204" pitchFamily="34" charset="0"/>
                <a:cs typeface="Arial" panose="020B0604020202020204" pitchFamily="34" charset="0"/>
              </a:rPr>
              <a:t>Our Key Idea: Anchoring</a:t>
            </a:r>
          </a:p>
        </p:txBody>
      </p:sp>
      <p:sp>
        <p:nvSpPr>
          <p:cNvPr id="2" name="Content Placeholder 2">
            <a:extLst>
              <a:ext uri="{FF2B5EF4-FFF2-40B4-BE49-F238E27FC236}">
                <a16:creationId xmlns:a16="http://schemas.microsoft.com/office/drawing/2014/main" id="{CB39D8A4-C290-1E9F-37A1-47EBB5CEA988}"/>
              </a:ext>
            </a:extLst>
          </p:cNvPr>
          <p:cNvSpPr>
            <a:spLocks noGrp="1"/>
          </p:cNvSpPr>
          <p:nvPr>
            <p:ph idx="1"/>
          </p:nvPr>
        </p:nvSpPr>
        <p:spPr>
          <a:xfrm>
            <a:off x="838199" y="1077479"/>
            <a:ext cx="10562771" cy="1015664"/>
          </a:xfrm>
          <a:ln>
            <a:noFill/>
          </a:ln>
        </p:spPr>
        <p:txBody>
          <a:bodyPr>
            <a:normAutofit/>
          </a:bodyPr>
          <a:lstStyle/>
          <a:p>
            <a:pPr marL="0" indent="0" algn="just">
              <a:buNone/>
            </a:pPr>
            <a:r>
              <a:rPr lang="en-US" sz="2600" b="1" dirty="0">
                <a:latin typeface="Arial" panose="020B0604020202020204" pitchFamily="34" charset="0"/>
                <a:cs typeface="Arial" panose="020B0604020202020204" pitchFamily="34" charset="0"/>
              </a:rPr>
              <a:t>Anchors: </a:t>
            </a:r>
            <a:r>
              <a:rPr lang="en-US" sz="2600" dirty="0">
                <a:latin typeface="Arial" panose="020B0604020202020204" pitchFamily="34" charset="0"/>
                <a:cs typeface="Arial" panose="020B0604020202020204" pitchFamily="34" charset="0"/>
              </a:rPr>
              <a:t>Tokens whose inclusion as conditioning variables yields a </a:t>
            </a:r>
            <a:r>
              <a:rPr lang="en-US" sz="2600" dirty="0">
                <a:solidFill>
                  <a:schemeClr val="accent2"/>
                </a:solidFill>
                <a:latin typeface="Arial" panose="020B0604020202020204" pitchFamily="34" charset="0"/>
                <a:cs typeface="Arial" panose="020B0604020202020204" pitchFamily="34" charset="0"/>
              </a:rPr>
              <a:t>substantial reduction </a:t>
            </a:r>
            <a:r>
              <a:rPr lang="en-US" sz="2600" dirty="0">
                <a:latin typeface="Arial" panose="020B0604020202020204" pitchFamily="34" charset="0"/>
                <a:cs typeface="Arial" panose="020B0604020202020204" pitchFamily="34" charset="0"/>
              </a:rPr>
              <a:t>in the </a:t>
            </a:r>
            <a:r>
              <a:rPr lang="en-US" sz="2600" dirty="0">
                <a:solidFill>
                  <a:schemeClr val="accent2"/>
                </a:solidFill>
                <a:latin typeface="Arial" panose="020B0604020202020204" pitchFamily="34" charset="0"/>
                <a:cs typeface="Arial" panose="020B0604020202020204" pitchFamily="34" charset="0"/>
              </a:rPr>
              <a:t>conditional entropy </a:t>
            </a:r>
            <a:r>
              <a:rPr lang="en-US" sz="2600" dirty="0">
                <a:latin typeface="Arial" panose="020B0604020202020204" pitchFamily="34" charset="0"/>
                <a:cs typeface="Arial" panose="020B0604020202020204" pitchFamily="34" charset="0"/>
              </a:rPr>
              <a:t>of the remaining tokens</a:t>
            </a:r>
          </a:p>
        </p:txBody>
      </p:sp>
      <p:sp>
        <p:nvSpPr>
          <p:cNvPr id="4" name="TextBox 3">
            <a:extLst>
              <a:ext uri="{FF2B5EF4-FFF2-40B4-BE49-F238E27FC236}">
                <a16:creationId xmlns:a16="http://schemas.microsoft.com/office/drawing/2014/main" id="{A540CFCC-96E6-4ECF-97DC-C3A0F2AEB807}"/>
              </a:ext>
            </a:extLst>
          </p:cNvPr>
          <p:cNvSpPr txBox="1"/>
          <p:nvPr/>
        </p:nvSpPr>
        <p:spPr>
          <a:xfrm>
            <a:off x="4780520" y="5553321"/>
            <a:ext cx="6969221"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Tokens in the </a:t>
            </a:r>
            <a:r>
              <a:rPr lang="en-US" sz="2000" dirty="0">
                <a:solidFill>
                  <a:schemeClr val="accent6"/>
                </a:solidFill>
                <a:latin typeface="Arial" panose="020B0604020202020204" pitchFamily="34" charset="0"/>
                <a:cs typeface="Arial" panose="020B0604020202020204" pitchFamily="34" charset="0"/>
              </a:rPr>
              <a:t>beak or body </a:t>
            </a:r>
            <a:r>
              <a:rPr lang="en-US" sz="2000" dirty="0">
                <a:latin typeface="Arial" panose="020B0604020202020204" pitchFamily="34" charset="0"/>
                <a:cs typeface="Arial" panose="020B0604020202020204" pitchFamily="34" charset="0"/>
              </a:rPr>
              <a:t>(foreground) are more useful than tokens from blue </a:t>
            </a:r>
            <a:r>
              <a:rPr lang="en-US" sz="2000" dirty="0">
                <a:solidFill>
                  <a:srgbClr val="C00000"/>
                </a:solidFill>
                <a:latin typeface="Arial" panose="020B0604020202020204" pitchFamily="34" charset="0"/>
                <a:cs typeface="Arial" panose="020B0604020202020204" pitchFamily="34" charset="0"/>
              </a:rPr>
              <a:t>background</a:t>
            </a:r>
          </a:p>
        </p:txBody>
      </p:sp>
      <p:sp>
        <p:nvSpPr>
          <p:cNvPr id="8" name="TextBox 7">
            <a:extLst>
              <a:ext uri="{FF2B5EF4-FFF2-40B4-BE49-F238E27FC236}">
                <a16:creationId xmlns:a16="http://schemas.microsoft.com/office/drawing/2014/main" id="{4D065510-63F9-0505-E684-F89373D411D6}"/>
              </a:ext>
            </a:extLst>
          </p:cNvPr>
          <p:cNvSpPr txBox="1"/>
          <p:nvPr/>
        </p:nvSpPr>
        <p:spPr>
          <a:xfrm>
            <a:off x="9083457" y="6546245"/>
            <a:ext cx="3108543"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Math question from the </a:t>
            </a:r>
            <a:r>
              <a:rPr lang="en-US" sz="1100" dirty="0">
                <a:latin typeface="Arial" panose="020B0604020202020204" pitchFamily="34" charset="0"/>
                <a:cs typeface="Arial" panose="020B0604020202020204" pitchFamily="34" charset="0"/>
                <a:hlinkClick r:id="rId3"/>
              </a:rPr>
              <a:t>GSM8K dataset</a:t>
            </a:r>
            <a:endParaRPr lang="en-US" sz="11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B7DB4CE-F2BA-A44A-C205-45FDEA80FEC9}"/>
              </a:ext>
            </a:extLst>
          </p:cNvPr>
          <p:cNvSpPr txBox="1"/>
          <p:nvPr/>
        </p:nvSpPr>
        <p:spPr>
          <a:xfrm>
            <a:off x="1328058" y="5522544"/>
            <a:ext cx="2177143"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3. To reconstruct the image:</a:t>
            </a:r>
          </a:p>
        </p:txBody>
      </p:sp>
      <p:grpSp>
        <p:nvGrpSpPr>
          <p:cNvPr id="129" name="Group 128">
            <a:extLst>
              <a:ext uri="{FF2B5EF4-FFF2-40B4-BE49-F238E27FC236}">
                <a16:creationId xmlns:a16="http://schemas.microsoft.com/office/drawing/2014/main" id="{4303D1F3-BF6A-E51C-F96F-BC881BE0DF44}"/>
              </a:ext>
            </a:extLst>
          </p:cNvPr>
          <p:cNvGrpSpPr/>
          <p:nvPr/>
        </p:nvGrpSpPr>
        <p:grpSpPr>
          <a:xfrm>
            <a:off x="3505201" y="5341571"/>
            <a:ext cx="1198521" cy="1204674"/>
            <a:chOff x="5229246" y="1094326"/>
            <a:chExt cx="4323355" cy="4345554"/>
          </a:xfrm>
        </p:grpSpPr>
        <p:pic>
          <p:nvPicPr>
            <p:cNvPr id="130" name="Picture 129" descr="A close up of a bird&#10;&#10;AI-generated content may be incorrect.">
              <a:extLst>
                <a:ext uri="{FF2B5EF4-FFF2-40B4-BE49-F238E27FC236}">
                  <a16:creationId xmlns:a16="http://schemas.microsoft.com/office/drawing/2014/main" id="{16104BD0-CFAA-6521-1B73-70C721A23BDD}"/>
                </a:ext>
              </a:extLst>
            </p:cNvPr>
            <p:cNvPicPr>
              <a:picLocks noChangeAspect="1"/>
            </p:cNvPicPr>
            <p:nvPr/>
          </p:nvPicPr>
          <p:blipFill>
            <a:blip r:embed="rId4">
              <a:extLst>
                <a:ext uri="{28A0092B-C50C-407E-A947-70E740481C1C}">
                  <a14:useLocalDpi xmlns:a14="http://schemas.microsoft.com/office/drawing/2010/main" val="0"/>
                </a:ext>
              </a:extLst>
            </a:blip>
            <a:srcRect l="2953" t="2639" r="1528" b="1352"/>
            <a:stretch>
              <a:fillRect/>
            </a:stretch>
          </p:blipFill>
          <p:spPr>
            <a:xfrm>
              <a:off x="5229246" y="1094326"/>
              <a:ext cx="4323355" cy="4345554"/>
            </a:xfrm>
            <a:prstGeom prst="rect">
              <a:avLst/>
            </a:prstGeom>
          </p:spPr>
        </p:pic>
        <p:grpSp>
          <p:nvGrpSpPr>
            <p:cNvPr id="131" name="Group 130">
              <a:extLst>
                <a:ext uri="{FF2B5EF4-FFF2-40B4-BE49-F238E27FC236}">
                  <a16:creationId xmlns:a16="http://schemas.microsoft.com/office/drawing/2014/main" id="{4B333D00-1C09-55DF-3C25-7CE4E3CFF62D}"/>
                </a:ext>
              </a:extLst>
            </p:cNvPr>
            <p:cNvGrpSpPr/>
            <p:nvPr/>
          </p:nvGrpSpPr>
          <p:grpSpPr>
            <a:xfrm>
              <a:off x="5229246" y="1094326"/>
              <a:ext cx="4323355" cy="621792"/>
              <a:chOff x="5229247" y="436343"/>
              <a:chExt cx="4323355" cy="654520"/>
            </a:xfrm>
          </p:grpSpPr>
          <p:sp>
            <p:nvSpPr>
              <p:cNvPr id="180" name="Rectangle 179">
                <a:extLst>
                  <a:ext uri="{FF2B5EF4-FFF2-40B4-BE49-F238E27FC236}">
                    <a16:creationId xmlns:a16="http://schemas.microsoft.com/office/drawing/2014/main" id="{0E15FF23-6280-F5F5-C258-3B19F101A881}"/>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1" name="Rectangle 180">
                <a:extLst>
                  <a:ext uri="{FF2B5EF4-FFF2-40B4-BE49-F238E27FC236}">
                    <a16:creationId xmlns:a16="http://schemas.microsoft.com/office/drawing/2014/main" id="{057A196C-73EB-D7AE-16B2-6E9BE3FDE8DB}"/>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2" name="Rectangle 181">
                <a:extLst>
                  <a:ext uri="{FF2B5EF4-FFF2-40B4-BE49-F238E27FC236}">
                    <a16:creationId xmlns:a16="http://schemas.microsoft.com/office/drawing/2014/main" id="{5D3F0CCD-F486-C070-F70C-227A803029B7}"/>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3" name="Rectangle 182">
                <a:extLst>
                  <a:ext uri="{FF2B5EF4-FFF2-40B4-BE49-F238E27FC236}">
                    <a16:creationId xmlns:a16="http://schemas.microsoft.com/office/drawing/2014/main" id="{ACDDDEB0-4C09-C9F5-02A2-27B4D579C8DE}"/>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4" name="Rectangle 183">
                <a:extLst>
                  <a:ext uri="{FF2B5EF4-FFF2-40B4-BE49-F238E27FC236}">
                    <a16:creationId xmlns:a16="http://schemas.microsoft.com/office/drawing/2014/main" id="{73C4B75A-AD4F-7673-5B7A-06E65054101C}"/>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5" name="Rectangle 184">
                <a:extLst>
                  <a:ext uri="{FF2B5EF4-FFF2-40B4-BE49-F238E27FC236}">
                    <a16:creationId xmlns:a16="http://schemas.microsoft.com/office/drawing/2014/main" id="{7E104D4B-1EA6-E946-C48F-6DBDDCA08804}"/>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6" name="Rectangle 185">
                <a:extLst>
                  <a:ext uri="{FF2B5EF4-FFF2-40B4-BE49-F238E27FC236}">
                    <a16:creationId xmlns:a16="http://schemas.microsoft.com/office/drawing/2014/main" id="{1338136B-8E16-9F95-A7E8-011400A4568B}"/>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250CEF93-5BBF-7796-7A6E-266AC6B9338C}"/>
                </a:ext>
              </a:extLst>
            </p:cNvPr>
            <p:cNvGrpSpPr/>
            <p:nvPr/>
          </p:nvGrpSpPr>
          <p:grpSpPr>
            <a:xfrm>
              <a:off x="5229246" y="1710015"/>
              <a:ext cx="4323355" cy="621792"/>
              <a:chOff x="5229247" y="436343"/>
              <a:chExt cx="4323355" cy="654520"/>
            </a:xfrm>
          </p:grpSpPr>
          <p:sp>
            <p:nvSpPr>
              <p:cNvPr id="173" name="Rectangle 172">
                <a:extLst>
                  <a:ext uri="{FF2B5EF4-FFF2-40B4-BE49-F238E27FC236}">
                    <a16:creationId xmlns:a16="http://schemas.microsoft.com/office/drawing/2014/main" id="{D4699E72-3FF0-33C3-98CF-460294996282}"/>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4" name="Rectangle 173">
                <a:extLst>
                  <a:ext uri="{FF2B5EF4-FFF2-40B4-BE49-F238E27FC236}">
                    <a16:creationId xmlns:a16="http://schemas.microsoft.com/office/drawing/2014/main" id="{C6DFEB22-DCFB-79B5-FE78-13A8FC84AA6D}"/>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5" name="Rectangle 174">
                <a:extLst>
                  <a:ext uri="{FF2B5EF4-FFF2-40B4-BE49-F238E27FC236}">
                    <a16:creationId xmlns:a16="http://schemas.microsoft.com/office/drawing/2014/main" id="{82FB84D0-D780-9848-3F53-4DAD090ABF0B}"/>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54E7D665-AA07-1B7D-DADD-DD89F2AEAFCE}"/>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7" name="Rectangle 176">
                <a:extLst>
                  <a:ext uri="{FF2B5EF4-FFF2-40B4-BE49-F238E27FC236}">
                    <a16:creationId xmlns:a16="http://schemas.microsoft.com/office/drawing/2014/main" id="{E585E93A-FC3E-C94C-D3F6-2DDE79AAFB8B}"/>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8" name="Rectangle 177">
                <a:extLst>
                  <a:ext uri="{FF2B5EF4-FFF2-40B4-BE49-F238E27FC236}">
                    <a16:creationId xmlns:a16="http://schemas.microsoft.com/office/drawing/2014/main" id="{38422860-F51B-A3AB-0184-2549BC09D0FA}"/>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9" name="Rectangle 178">
                <a:extLst>
                  <a:ext uri="{FF2B5EF4-FFF2-40B4-BE49-F238E27FC236}">
                    <a16:creationId xmlns:a16="http://schemas.microsoft.com/office/drawing/2014/main" id="{0BA332DA-DD89-D479-1911-02FAF4F69BC9}"/>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3" name="Group 132">
              <a:extLst>
                <a:ext uri="{FF2B5EF4-FFF2-40B4-BE49-F238E27FC236}">
                  <a16:creationId xmlns:a16="http://schemas.microsoft.com/office/drawing/2014/main" id="{61E3A90B-4856-66C9-0DBC-3B939C5C92E2}"/>
                </a:ext>
              </a:extLst>
            </p:cNvPr>
            <p:cNvGrpSpPr/>
            <p:nvPr/>
          </p:nvGrpSpPr>
          <p:grpSpPr>
            <a:xfrm>
              <a:off x="5229246" y="2325704"/>
              <a:ext cx="4323355" cy="621792"/>
              <a:chOff x="5229247" y="436343"/>
              <a:chExt cx="4323355" cy="654520"/>
            </a:xfrm>
          </p:grpSpPr>
          <p:sp>
            <p:nvSpPr>
              <p:cNvPr id="166" name="Rectangle 165">
                <a:extLst>
                  <a:ext uri="{FF2B5EF4-FFF2-40B4-BE49-F238E27FC236}">
                    <a16:creationId xmlns:a16="http://schemas.microsoft.com/office/drawing/2014/main" id="{42FE2272-398C-EDCD-AE5D-CBB22E2E68AB}"/>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9F8D1C50-129A-BE8D-5829-1B723C3ABA16}"/>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8" name="Rectangle 167">
                <a:extLst>
                  <a:ext uri="{FF2B5EF4-FFF2-40B4-BE49-F238E27FC236}">
                    <a16:creationId xmlns:a16="http://schemas.microsoft.com/office/drawing/2014/main" id="{EE9F9146-161A-2149-BE06-43D8CE63D7D8}"/>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C0786C8F-00EB-3693-1FDD-9E29BA671E20}"/>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0" name="Rectangle 169">
                <a:extLst>
                  <a:ext uri="{FF2B5EF4-FFF2-40B4-BE49-F238E27FC236}">
                    <a16:creationId xmlns:a16="http://schemas.microsoft.com/office/drawing/2014/main" id="{EE13092A-6E10-073A-428A-FCE4D538D84B}"/>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3938F7A4-0F98-FC27-DF9C-3061D8EA0406}"/>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2" name="Rectangle 171">
                <a:extLst>
                  <a:ext uri="{FF2B5EF4-FFF2-40B4-BE49-F238E27FC236}">
                    <a16:creationId xmlns:a16="http://schemas.microsoft.com/office/drawing/2014/main" id="{F793F1D9-91E7-B9B3-0908-2E89B464EFA1}"/>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4" name="Group 133">
              <a:extLst>
                <a:ext uri="{FF2B5EF4-FFF2-40B4-BE49-F238E27FC236}">
                  <a16:creationId xmlns:a16="http://schemas.microsoft.com/office/drawing/2014/main" id="{539890BE-0B78-140C-ECB1-AC9022C89B69}"/>
                </a:ext>
              </a:extLst>
            </p:cNvPr>
            <p:cNvGrpSpPr/>
            <p:nvPr/>
          </p:nvGrpSpPr>
          <p:grpSpPr>
            <a:xfrm>
              <a:off x="5229246" y="2941393"/>
              <a:ext cx="4323355" cy="621792"/>
              <a:chOff x="5229247" y="436343"/>
              <a:chExt cx="4323355" cy="654520"/>
            </a:xfrm>
          </p:grpSpPr>
          <p:sp>
            <p:nvSpPr>
              <p:cNvPr id="159" name="Rectangle 158">
                <a:extLst>
                  <a:ext uri="{FF2B5EF4-FFF2-40B4-BE49-F238E27FC236}">
                    <a16:creationId xmlns:a16="http://schemas.microsoft.com/office/drawing/2014/main" id="{1C32D4DD-A7A5-E643-44ED-7BA97DA35081}"/>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03536F13-754C-C026-B75E-18F8421EE610}"/>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1" name="Rectangle 160">
                <a:extLst>
                  <a:ext uri="{FF2B5EF4-FFF2-40B4-BE49-F238E27FC236}">
                    <a16:creationId xmlns:a16="http://schemas.microsoft.com/office/drawing/2014/main" id="{16ECB14C-F57C-E060-2249-E9CE85E2104B}"/>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2" name="Rectangle 161">
                <a:extLst>
                  <a:ext uri="{FF2B5EF4-FFF2-40B4-BE49-F238E27FC236}">
                    <a16:creationId xmlns:a16="http://schemas.microsoft.com/office/drawing/2014/main" id="{6C7AD77A-6E2F-27E9-2194-15D89A6B233B}"/>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3" name="Rectangle 162">
                <a:extLst>
                  <a:ext uri="{FF2B5EF4-FFF2-40B4-BE49-F238E27FC236}">
                    <a16:creationId xmlns:a16="http://schemas.microsoft.com/office/drawing/2014/main" id="{1CAA39FF-90BC-06DE-447B-1DFD2DD35A64}"/>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4" name="Rectangle 163">
                <a:extLst>
                  <a:ext uri="{FF2B5EF4-FFF2-40B4-BE49-F238E27FC236}">
                    <a16:creationId xmlns:a16="http://schemas.microsoft.com/office/drawing/2014/main" id="{FD13966C-142D-2E23-C0EC-DF9B32D15C13}"/>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5" name="Rectangle 164">
                <a:extLst>
                  <a:ext uri="{FF2B5EF4-FFF2-40B4-BE49-F238E27FC236}">
                    <a16:creationId xmlns:a16="http://schemas.microsoft.com/office/drawing/2014/main" id="{3019A3CD-6AE5-72AD-3473-74ADA5402FB4}"/>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5" name="Group 134">
              <a:extLst>
                <a:ext uri="{FF2B5EF4-FFF2-40B4-BE49-F238E27FC236}">
                  <a16:creationId xmlns:a16="http://schemas.microsoft.com/office/drawing/2014/main" id="{A078D97E-5178-A84B-0DF1-EC28D6183265}"/>
                </a:ext>
              </a:extLst>
            </p:cNvPr>
            <p:cNvGrpSpPr/>
            <p:nvPr/>
          </p:nvGrpSpPr>
          <p:grpSpPr>
            <a:xfrm>
              <a:off x="5229246" y="3557082"/>
              <a:ext cx="4323355" cy="621792"/>
              <a:chOff x="5229247" y="436343"/>
              <a:chExt cx="4323355" cy="654520"/>
            </a:xfrm>
          </p:grpSpPr>
          <p:sp>
            <p:nvSpPr>
              <p:cNvPr id="152" name="Rectangle 151">
                <a:extLst>
                  <a:ext uri="{FF2B5EF4-FFF2-40B4-BE49-F238E27FC236}">
                    <a16:creationId xmlns:a16="http://schemas.microsoft.com/office/drawing/2014/main" id="{C64909D3-38EB-F8A2-F455-5338D04537E6}"/>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3" name="Rectangle 152">
                <a:extLst>
                  <a:ext uri="{FF2B5EF4-FFF2-40B4-BE49-F238E27FC236}">
                    <a16:creationId xmlns:a16="http://schemas.microsoft.com/office/drawing/2014/main" id="{CA82A7B0-1964-05AF-FFB8-482B485736B7}"/>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4" name="Rectangle 153">
                <a:extLst>
                  <a:ext uri="{FF2B5EF4-FFF2-40B4-BE49-F238E27FC236}">
                    <a16:creationId xmlns:a16="http://schemas.microsoft.com/office/drawing/2014/main" id="{2CF8CA96-C1E5-6867-134C-188646A00714}"/>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5" name="Rectangle 154">
                <a:extLst>
                  <a:ext uri="{FF2B5EF4-FFF2-40B4-BE49-F238E27FC236}">
                    <a16:creationId xmlns:a16="http://schemas.microsoft.com/office/drawing/2014/main" id="{5353E9AF-1B7A-D388-9C33-45DCBF51E5CD}"/>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6" name="Rectangle 155">
                <a:extLst>
                  <a:ext uri="{FF2B5EF4-FFF2-40B4-BE49-F238E27FC236}">
                    <a16:creationId xmlns:a16="http://schemas.microsoft.com/office/drawing/2014/main" id="{E725DC88-D311-A7DF-1ABB-9B7E759EA244}"/>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7" name="Rectangle 156">
                <a:extLst>
                  <a:ext uri="{FF2B5EF4-FFF2-40B4-BE49-F238E27FC236}">
                    <a16:creationId xmlns:a16="http://schemas.microsoft.com/office/drawing/2014/main" id="{16DD7A1F-3F3B-905E-A082-2C9DF5EA13DC}"/>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C916DF18-BCF1-762D-D6C6-DEFDC8ACF03A}"/>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6" name="Group 135">
              <a:extLst>
                <a:ext uri="{FF2B5EF4-FFF2-40B4-BE49-F238E27FC236}">
                  <a16:creationId xmlns:a16="http://schemas.microsoft.com/office/drawing/2014/main" id="{2624C73B-5D76-DC6C-7537-584310A511FF}"/>
                </a:ext>
              </a:extLst>
            </p:cNvPr>
            <p:cNvGrpSpPr/>
            <p:nvPr/>
          </p:nvGrpSpPr>
          <p:grpSpPr>
            <a:xfrm>
              <a:off x="5229246" y="4172771"/>
              <a:ext cx="4323355" cy="621792"/>
              <a:chOff x="5229247" y="436343"/>
              <a:chExt cx="4323355" cy="654520"/>
            </a:xfrm>
          </p:grpSpPr>
          <p:sp>
            <p:nvSpPr>
              <p:cNvPr id="145" name="Rectangle 144">
                <a:extLst>
                  <a:ext uri="{FF2B5EF4-FFF2-40B4-BE49-F238E27FC236}">
                    <a16:creationId xmlns:a16="http://schemas.microsoft.com/office/drawing/2014/main" id="{695D3466-1D4F-E071-9B0A-1326916CAB06}"/>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6" name="Rectangle 145">
                <a:extLst>
                  <a:ext uri="{FF2B5EF4-FFF2-40B4-BE49-F238E27FC236}">
                    <a16:creationId xmlns:a16="http://schemas.microsoft.com/office/drawing/2014/main" id="{90924C04-45E6-89D6-FE70-6243973125D9}"/>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C903A5C4-14C9-9A66-532C-D57339FD2D5D}"/>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8" name="Rectangle 147">
                <a:extLst>
                  <a:ext uri="{FF2B5EF4-FFF2-40B4-BE49-F238E27FC236}">
                    <a16:creationId xmlns:a16="http://schemas.microsoft.com/office/drawing/2014/main" id="{57A78243-3DEF-01C1-D7E3-A2176B294868}"/>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9" name="Rectangle 148">
                <a:extLst>
                  <a:ext uri="{FF2B5EF4-FFF2-40B4-BE49-F238E27FC236}">
                    <a16:creationId xmlns:a16="http://schemas.microsoft.com/office/drawing/2014/main" id="{1FC8B3D9-F40A-BCC1-C616-7A2A8ADEEF79}"/>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EF918E2A-AF1A-5265-17AC-EEB0C40B99A4}"/>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E1DD2F25-927B-B6B8-87D0-75138B66F2BA}"/>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137" name="Group 136">
              <a:extLst>
                <a:ext uri="{FF2B5EF4-FFF2-40B4-BE49-F238E27FC236}">
                  <a16:creationId xmlns:a16="http://schemas.microsoft.com/office/drawing/2014/main" id="{0E2C63B5-ADCD-2028-EAE0-A07D77A77EB2}"/>
                </a:ext>
              </a:extLst>
            </p:cNvPr>
            <p:cNvGrpSpPr/>
            <p:nvPr/>
          </p:nvGrpSpPr>
          <p:grpSpPr>
            <a:xfrm>
              <a:off x="5229246" y="4788459"/>
              <a:ext cx="4323355" cy="621792"/>
              <a:chOff x="5229247" y="436343"/>
              <a:chExt cx="4323355" cy="654520"/>
            </a:xfrm>
          </p:grpSpPr>
          <p:sp>
            <p:nvSpPr>
              <p:cNvPr id="138" name="Rectangle 137">
                <a:extLst>
                  <a:ext uri="{FF2B5EF4-FFF2-40B4-BE49-F238E27FC236}">
                    <a16:creationId xmlns:a16="http://schemas.microsoft.com/office/drawing/2014/main" id="{54CB5A4A-00B7-9F1E-CF66-9F01BF47515B}"/>
                  </a:ext>
                </a:extLst>
              </p:cNvPr>
              <p:cNvSpPr/>
              <p:nvPr/>
            </p:nvSpPr>
            <p:spPr>
              <a:xfrm>
                <a:off x="8934981"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40F145A0-5426-9CFA-F552-51FC0CFF44A5}"/>
                  </a:ext>
                </a:extLst>
              </p:cNvPr>
              <p:cNvSpPr/>
              <p:nvPr/>
            </p:nvSpPr>
            <p:spPr>
              <a:xfrm>
                <a:off x="5846871"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B9686751-FE21-2AC7-687C-FB6E2180104D}"/>
                  </a:ext>
                </a:extLst>
              </p:cNvPr>
              <p:cNvSpPr/>
              <p:nvPr/>
            </p:nvSpPr>
            <p:spPr>
              <a:xfrm>
                <a:off x="5229247"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A9007C0B-211D-A440-D8C1-F818B33E6E26}"/>
                  </a:ext>
                </a:extLst>
              </p:cNvPr>
              <p:cNvSpPr/>
              <p:nvPr/>
            </p:nvSpPr>
            <p:spPr>
              <a:xfrm>
                <a:off x="7699737" y="436345"/>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B2D69814-BCCF-1194-F445-012FE69EDF9F}"/>
                  </a:ext>
                </a:extLst>
              </p:cNvPr>
              <p:cNvSpPr/>
              <p:nvPr/>
            </p:nvSpPr>
            <p:spPr>
              <a:xfrm>
                <a:off x="6464493" y="436343"/>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3" name="Rectangle 142">
                <a:extLst>
                  <a:ext uri="{FF2B5EF4-FFF2-40B4-BE49-F238E27FC236}">
                    <a16:creationId xmlns:a16="http://schemas.microsoft.com/office/drawing/2014/main" id="{AF29B67E-BFFD-2047-0369-A724FD9479C4}"/>
                  </a:ext>
                </a:extLst>
              </p:cNvPr>
              <p:cNvSpPr/>
              <p:nvPr/>
            </p:nvSpPr>
            <p:spPr>
              <a:xfrm>
                <a:off x="7082115" y="436344"/>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44" name="Rectangle 143">
                <a:extLst>
                  <a:ext uri="{FF2B5EF4-FFF2-40B4-BE49-F238E27FC236}">
                    <a16:creationId xmlns:a16="http://schemas.microsoft.com/office/drawing/2014/main" id="{411E8E04-250A-4A5C-011A-85F3012584B0}"/>
                  </a:ext>
                </a:extLst>
              </p:cNvPr>
              <p:cNvSpPr/>
              <p:nvPr/>
            </p:nvSpPr>
            <p:spPr>
              <a:xfrm>
                <a:off x="8317360" y="436346"/>
                <a:ext cx="617621" cy="654517"/>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sp>
        <p:nvSpPr>
          <p:cNvPr id="6" name="TextBox 5">
            <a:extLst>
              <a:ext uri="{FF2B5EF4-FFF2-40B4-BE49-F238E27FC236}">
                <a16:creationId xmlns:a16="http://schemas.microsoft.com/office/drawing/2014/main" id="{7AB2A82C-6BFE-2517-E7CE-09E3A3601646}"/>
              </a:ext>
            </a:extLst>
          </p:cNvPr>
          <p:cNvSpPr txBox="1"/>
          <p:nvPr/>
        </p:nvSpPr>
        <p:spPr>
          <a:xfrm>
            <a:off x="838198" y="2066838"/>
            <a:ext cx="10562771"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Examples:</a:t>
            </a:r>
          </a:p>
          <a:p>
            <a:pPr lvl="1"/>
            <a:r>
              <a:rPr lang="en-US" sz="2000" dirty="0">
                <a:latin typeface="Arial" panose="020B0604020202020204" pitchFamily="34" charset="0"/>
                <a:cs typeface="Arial" panose="020B0604020202020204" pitchFamily="34" charset="0"/>
              </a:rPr>
              <a:t>1. To decode the sentence: </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“a </a:t>
            </a:r>
            <a:r>
              <a:rPr lang="en-US" sz="2000" b="1" dirty="0">
                <a:solidFill>
                  <a:schemeClr val="accent6"/>
                </a:solidFill>
                <a:latin typeface="Avenir Next Condensed" panose="020B0506020202020204" pitchFamily="34" charset="0"/>
                <a:cs typeface="Arial" panose="020B0604020202020204" pitchFamily="34" charset="0"/>
              </a:rPr>
              <a:t>cat</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is playing with a </a:t>
            </a:r>
            <a:r>
              <a:rPr lang="en-US" sz="2000" b="1" dirty="0">
                <a:solidFill>
                  <a:schemeClr val="accent6"/>
                </a:solidFill>
                <a:latin typeface="Avenir Next Condensed" panose="020B0506020202020204" pitchFamily="34" charset="0"/>
                <a:cs typeface="Arial" panose="020B0604020202020204" pitchFamily="34" charset="0"/>
              </a:rPr>
              <a:t>dog</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a:t>
            </a:r>
          </a:p>
          <a:p>
            <a:pPr lvl="2"/>
            <a:r>
              <a:rPr lang="en-US" sz="2000" dirty="0">
                <a:latin typeface="Arial" panose="020B0604020202020204" pitchFamily="34" charset="0"/>
                <a:cs typeface="Arial" panose="020B0604020202020204" pitchFamily="34" charset="0"/>
              </a:rPr>
              <a:t>- Tokens ‘</a:t>
            </a:r>
            <a:r>
              <a:rPr lang="en-US" sz="2000" b="1" dirty="0">
                <a:solidFill>
                  <a:schemeClr val="accent6"/>
                </a:solidFill>
                <a:latin typeface="Avenir Next Condensed" panose="020B0506020202020204" pitchFamily="34" charset="0"/>
                <a:cs typeface="Arial" panose="020B0604020202020204" pitchFamily="34" charset="0"/>
              </a:rPr>
              <a:t>cat</a:t>
            </a:r>
            <a:r>
              <a:rPr lang="en-US" sz="2000" dirty="0">
                <a:latin typeface="Arial" panose="020B0604020202020204" pitchFamily="34" charset="0"/>
                <a:cs typeface="Arial" panose="020B0604020202020204" pitchFamily="34" charset="0"/>
              </a:rPr>
              <a:t>’ and ‘</a:t>
            </a:r>
            <a:r>
              <a:rPr lang="en-US" sz="2000" b="1" dirty="0">
                <a:solidFill>
                  <a:schemeClr val="accent6"/>
                </a:solidFill>
                <a:latin typeface="Avenir Next Condensed" panose="020B0506020202020204" pitchFamily="34" charset="0"/>
                <a:cs typeface="Arial" panose="020B0604020202020204" pitchFamily="34" charset="0"/>
              </a:rPr>
              <a:t>dog</a:t>
            </a:r>
            <a:r>
              <a:rPr lang="en-US" sz="2000" dirty="0">
                <a:latin typeface="Arial" panose="020B0604020202020204" pitchFamily="34" charset="0"/>
                <a:cs typeface="Arial" panose="020B0604020202020204" pitchFamily="34" charset="0"/>
              </a:rPr>
              <a:t>’ are more useful than ‘</a:t>
            </a:r>
            <a:r>
              <a:rPr lang="en-US" sz="2000" dirty="0">
                <a:solidFill>
                  <a:srgbClr val="C00000"/>
                </a:solidFill>
                <a:latin typeface="Avenir Next Condensed" panose="020B0506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or ‘</a:t>
            </a:r>
            <a:r>
              <a:rPr lang="en-US" sz="2000" dirty="0">
                <a:solidFill>
                  <a:srgbClr val="C00000"/>
                </a:solidFill>
                <a:latin typeface="Avenir Next Condensed" panose="020B0506020202020204" pitchFamily="34" charset="0"/>
                <a:cs typeface="Arial" panose="020B0604020202020204" pitchFamily="34" charset="0"/>
              </a:rPr>
              <a:t>is</a:t>
            </a:r>
            <a:r>
              <a:rPr lang="en-US" sz="20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71F92BF2-4F57-E945-C431-0CB0533C3381}"/>
              </a:ext>
            </a:extLst>
          </p:cNvPr>
          <p:cNvSpPr txBox="1"/>
          <p:nvPr/>
        </p:nvSpPr>
        <p:spPr>
          <a:xfrm>
            <a:off x="838197" y="3274656"/>
            <a:ext cx="10307599" cy="1631216"/>
          </a:xfrm>
          <a:prstGeom prst="rect">
            <a:avLst/>
          </a:prstGeom>
          <a:noFill/>
        </p:spPr>
        <p:txBody>
          <a:bodyPr wrap="square">
            <a:spAutoFit/>
          </a:bodyPr>
          <a:lstStyle/>
          <a:p>
            <a:pPr lvl="1"/>
            <a:r>
              <a:rPr lang="en-US" sz="2000" dirty="0">
                <a:latin typeface="Arial" panose="020B0604020202020204" pitchFamily="34" charset="0"/>
                <a:cs typeface="Arial" panose="020B0604020202020204" pitchFamily="34" charset="0"/>
              </a:rPr>
              <a:t>2. To solve the math question</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“Janet’s ducks lay </a:t>
            </a:r>
            <a:r>
              <a:rPr lang="en-US" sz="2000" b="1" dirty="0">
                <a:solidFill>
                  <a:schemeClr val="accent6"/>
                </a:solidFill>
                <a:latin typeface="Avenir Next Condensed" panose="020B0506020202020204" pitchFamily="34" charset="0"/>
                <a:cs typeface="Arial" panose="020B0604020202020204" pitchFamily="34" charset="0"/>
              </a:rPr>
              <a:t>16</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eggs per day. She eats </a:t>
            </a:r>
            <a:r>
              <a:rPr lang="en-US" sz="2000" b="1" dirty="0">
                <a:solidFill>
                  <a:schemeClr val="accent6"/>
                </a:solidFill>
                <a:latin typeface="Avenir Next Condensed" panose="020B0506020202020204" pitchFamily="34" charset="0"/>
                <a:cs typeface="Arial" panose="020B0604020202020204" pitchFamily="34" charset="0"/>
              </a:rPr>
              <a:t>three</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for breakfast every morning and bakes muffins for her friends every day with </a:t>
            </a:r>
            <a:r>
              <a:rPr lang="en-US" sz="2000" b="1" dirty="0">
                <a:solidFill>
                  <a:schemeClr val="accent6"/>
                </a:solidFill>
                <a:latin typeface="Avenir Next Condensed" panose="020B0506020202020204" pitchFamily="34" charset="0"/>
                <a:cs typeface="Arial" panose="020B0604020202020204" pitchFamily="34" charset="0"/>
              </a:rPr>
              <a:t>four</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She sells the remainder at the farmers' market daily for $</a:t>
            </a:r>
            <a:r>
              <a:rPr lang="en-US" sz="2000" b="1" dirty="0">
                <a:solidFill>
                  <a:schemeClr val="accent6"/>
                </a:solidFill>
                <a:latin typeface="Avenir Next Condensed" panose="020B0506020202020204" pitchFamily="34" charset="0"/>
                <a:cs typeface="Arial" panose="020B0604020202020204" pitchFamily="34" charset="0"/>
              </a:rPr>
              <a:t>2</a:t>
            </a:r>
            <a:r>
              <a:rPr lang="en-US" sz="2000" dirty="0">
                <a:solidFill>
                  <a:schemeClr val="tx1">
                    <a:lumMod val="50000"/>
                    <a:lumOff val="50000"/>
                  </a:schemeClr>
                </a:solidFill>
                <a:latin typeface="Avenir Next Condensed" panose="020B0506020202020204" pitchFamily="34" charset="0"/>
                <a:cs typeface="Arial" panose="020B0604020202020204" pitchFamily="34" charset="0"/>
              </a:rPr>
              <a:t> per fresh duck egg. How much in dollars does she make every day at the farmers' market?”</a:t>
            </a:r>
          </a:p>
          <a:p>
            <a:pPr lvl="2"/>
            <a:r>
              <a:rPr lang="en-US" sz="2000" dirty="0">
                <a:latin typeface="Arial" panose="020B0604020202020204" pitchFamily="34" charset="0"/>
                <a:cs typeface="Arial" panose="020B0604020202020204" pitchFamily="34" charset="0"/>
              </a:rPr>
              <a:t>-  Numbers </a:t>
            </a:r>
            <a:r>
              <a:rPr lang="en-US" sz="2000" b="1" dirty="0">
                <a:solidFill>
                  <a:schemeClr val="accent6"/>
                </a:solidFill>
                <a:latin typeface="Avenir Next Condensed" panose="020B0506020202020204" pitchFamily="34" charset="0"/>
                <a:cs typeface="Arial" panose="020B0604020202020204" pitchFamily="34" charset="0"/>
              </a:rPr>
              <a:t>‘16’, ‘three’, ‘four’,</a:t>
            </a:r>
            <a:r>
              <a:rPr lang="en-US" sz="2000" dirty="0">
                <a:latin typeface="Arial" panose="020B0604020202020204" pitchFamily="34" charset="0"/>
                <a:cs typeface="Arial" panose="020B0604020202020204" pitchFamily="34" charset="0"/>
              </a:rPr>
              <a:t> and</a:t>
            </a:r>
            <a:r>
              <a:rPr lang="en-US" sz="2000" b="1" dirty="0">
                <a:solidFill>
                  <a:schemeClr val="accent6"/>
                </a:solidFill>
                <a:latin typeface="Avenir Next Condensed" panose="020B0506020202020204" pitchFamily="34" charset="0"/>
                <a:cs typeface="Arial" panose="020B0604020202020204" pitchFamily="34" charset="0"/>
              </a:rPr>
              <a:t> ‘2’ </a:t>
            </a:r>
            <a:r>
              <a:rPr lang="en-US" sz="2000" dirty="0">
                <a:latin typeface="Arial" panose="020B0604020202020204" pitchFamily="34" charset="0"/>
                <a:cs typeface="Arial" panose="020B0604020202020204" pitchFamily="34" charset="0"/>
              </a:rPr>
              <a:t>are more useful than ‘</a:t>
            </a:r>
            <a:r>
              <a:rPr lang="en-US" sz="2000" dirty="0">
                <a:solidFill>
                  <a:srgbClr val="C00000"/>
                </a:solidFill>
                <a:latin typeface="Avenir Next Condensed" panose="020B0506020202020204" pitchFamily="34" charset="0"/>
                <a:cs typeface="Arial" panose="020B0604020202020204" pitchFamily="34" charset="0"/>
              </a:rPr>
              <a:t>breakfast</a:t>
            </a:r>
            <a:r>
              <a:rPr lang="en-US" sz="2000" dirty="0">
                <a:latin typeface="Arial" panose="020B0604020202020204" pitchFamily="34" charset="0"/>
                <a:cs typeface="Arial" panose="020B0604020202020204" pitchFamily="34" charset="0"/>
              </a:rPr>
              <a:t>’ or ‘</a:t>
            </a:r>
            <a:r>
              <a:rPr lang="en-US" sz="2000" dirty="0">
                <a:solidFill>
                  <a:srgbClr val="C00000"/>
                </a:solidFill>
                <a:latin typeface="Avenir Next Condensed" panose="020B0506020202020204" pitchFamily="34" charset="0"/>
                <a:cs typeface="Arial" panose="020B0604020202020204" pitchFamily="34" charset="0"/>
              </a:rPr>
              <a:t>muffins</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97116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C86F-40C5-E323-562D-6D5A625040B5}"/>
              </a:ext>
            </a:extLst>
          </p:cNvPr>
          <p:cNvSpPr>
            <a:spLocks noGrp="1"/>
          </p:cNvSpPr>
          <p:nvPr>
            <p:ph type="title"/>
          </p:nvPr>
        </p:nvSpPr>
        <p:spPr>
          <a:xfrm>
            <a:off x="209217" y="280051"/>
            <a:ext cx="11982783" cy="763600"/>
          </a:xfrm>
        </p:spPr>
        <p:txBody>
          <a:bodyPr>
            <a:noAutofit/>
          </a:bodyPr>
          <a:lstStyle/>
          <a:p>
            <a:r>
              <a:rPr lang="en-US" sz="3200" b="1" dirty="0">
                <a:latin typeface="Arial" panose="020B0604020202020204" pitchFamily="34" charset="0"/>
                <a:cs typeface="Arial" panose="020B0604020202020204" pitchFamily="34" charset="0"/>
              </a:rPr>
              <a:t>Masked DLM vs Anchored DLM – Inference Illustration</a:t>
            </a:r>
          </a:p>
        </p:txBody>
      </p:sp>
      <p:sp>
        <p:nvSpPr>
          <p:cNvPr id="7" name="Oval Callout 6">
            <a:extLst>
              <a:ext uri="{FF2B5EF4-FFF2-40B4-BE49-F238E27FC236}">
                <a16:creationId xmlns:a16="http://schemas.microsoft.com/office/drawing/2014/main" id="{5FBE3C67-283D-DF77-55F1-3411CA3A3A07}"/>
              </a:ext>
            </a:extLst>
          </p:cNvPr>
          <p:cNvSpPr/>
          <p:nvPr/>
        </p:nvSpPr>
        <p:spPr>
          <a:xfrm>
            <a:off x="2858827" y="5226756"/>
            <a:ext cx="2616283" cy="1309511"/>
          </a:xfrm>
          <a:prstGeom prst="wedgeEllipseCallout">
            <a:avLst>
              <a:gd name="adj1" fmla="val 66742"/>
              <a:gd name="adj2" fmla="val -74917"/>
            </a:avLst>
          </a:prstGeom>
          <a:solidFill>
            <a:srgbClr val="FFFA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ADLM at time-step 30 / 4097</a:t>
            </a:r>
          </a:p>
        </p:txBody>
      </p:sp>
      <p:sp>
        <p:nvSpPr>
          <p:cNvPr id="9" name="Oval Callout 8">
            <a:extLst>
              <a:ext uri="{FF2B5EF4-FFF2-40B4-BE49-F238E27FC236}">
                <a16:creationId xmlns:a16="http://schemas.microsoft.com/office/drawing/2014/main" id="{A4D6ED1F-A55C-71A6-F3BB-E14DCDDA8223}"/>
              </a:ext>
            </a:extLst>
          </p:cNvPr>
          <p:cNvSpPr/>
          <p:nvPr/>
        </p:nvSpPr>
        <p:spPr>
          <a:xfrm>
            <a:off x="209217" y="5307514"/>
            <a:ext cx="2560495" cy="1147993"/>
          </a:xfrm>
          <a:prstGeom prst="wedgeEllipseCallout">
            <a:avLst>
              <a:gd name="adj1" fmla="val 18693"/>
              <a:gd name="adj2" fmla="val -90228"/>
            </a:avLst>
          </a:prstGeom>
          <a:solidFill>
            <a:srgbClr val="FFFA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MDLM at time-step 30 / 4097</a:t>
            </a:r>
          </a:p>
        </p:txBody>
      </p:sp>
      <p:sp>
        <p:nvSpPr>
          <p:cNvPr id="10" name="TextBox 9">
            <a:extLst>
              <a:ext uri="{FF2B5EF4-FFF2-40B4-BE49-F238E27FC236}">
                <a16:creationId xmlns:a16="http://schemas.microsoft.com/office/drawing/2014/main" id="{1715047A-71D1-408E-AA03-9DE776BEAF3D}"/>
              </a:ext>
            </a:extLst>
          </p:cNvPr>
          <p:cNvSpPr txBox="1"/>
          <p:nvPr/>
        </p:nvSpPr>
        <p:spPr>
          <a:xfrm>
            <a:off x="5910943" y="1043651"/>
            <a:ext cx="6003709" cy="1200329"/>
          </a:xfrm>
          <a:prstGeom prst="rect">
            <a:avLst/>
          </a:prstGeom>
          <a:noFill/>
          <a:ln w="15875">
            <a:solidFill>
              <a:schemeClr val="accent2"/>
            </a:solidFill>
          </a:ln>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Anchoring has 2 main advantages: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unmasks </a:t>
            </a:r>
            <a:r>
              <a:rPr lang="en-US" sz="2400" dirty="0">
                <a:solidFill>
                  <a:schemeClr val="accent2"/>
                </a:solidFill>
                <a:latin typeface="Arial" panose="020B0604020202020204" pitchFamily="34" charset="0"/>
                <a:cs typeface="Arial" panose="020B0604020202020204" pitchFamily="34" charset="0"/>
              </a:rPr>
              <a:t>key words </a:t>
            </a:r>
            <a:r>
              <a:rPr lang="en-US" sz="2400" dirty="0">
                <a:latin typeface="Arial" panose="020B0604020202020204" pitchFamily="34" charset="0"/>
                <a:cs typeface="Arial" panose="020B0604020202020204" pitchFamily="34" charset="0"/>
              </a:rPr>
              <a:t>first</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unmasks </a:t>
            </a:r>
            <a:r>
              <a:rPr lang="en-US" sz="2400" dirty="0">
                <a:solidFill>
                  <a:schemeClr val="accent2"/>
                </a:solidFill>
                <a:latin typeface="Arial" panose="020B0604020202020204" pitchFamily="34" charset="0"/>
                <a:cs typeface="Arial" panose="020B0604020202020204" pitchFamily="34" charset="0"/>
              </a:rPr>
              <a:t>many tokens </a:t>
            </a:r>
            <a:r>
              <a:rPr lang="en-US" sz="2400" dirty="0">
                <a:latin typeface="Arial" panose="020B0604020202020204" pitchFamily="34" charset="0"/>
                <a:cs typeface="Arial" panose="020B0604020202020204" pitchFamily="34" charset="0"/>
              </a:rPr>
              <a:t>in parallel</a:t>
            </a:r>
          </a:p>
        </p:txBody>
      </p:sp>
      <p:pic>
        <p:nvPicPr>
          <p:cNvPr id="5" name="Picture 4" descr="A screenshot of a computer screen&#10;&#10;AI-generated content may be incorrect.">
            <a:extLst>
              <a:ext uri="{FF2B5EF4-FFF2-40B4-BE49-F238E27FC236}">
                <a16:creationId xmlns:a16="http://schemas.microsoft.com/office/drawing/2014/main" id="{0FE94E8A-338E-3EAC-6FA8-C9BA93C20544}"/>
              </a:ext>
            </a:extLst>
          </p:cNvPr>
          <p:cNvPicPr>
            <a:picLocks noChangeAspect="1"/>
          </p:cNvPicPr>
          <p:nvPr/>
        </p:nvPicPr>
        <p:blipFill>
          <a:blip r:embed="rId3"/>
          <a:srcRect b="15031"/>
          <a:stretch>
            <a:fillRect/>
          </a:stretch>
        </p:blipFill>
        <p:spPr>
          <a:xfrm>
            <a:off x="5910943" y="2381114"/>
            <a:ext cx="6003709" cy="4229494"/>
          </a:xfrm>
          <a:prstGeom prst="rect">
            <a:avLst/>
          </a:prstGeom>
        </p:spPr>
      </p:pic>
      <p:pic>
        <p:nvPicPr>
          <p:cNvPr id="4" name="Picture 3" descr="A screenshot of a computer screen&#10;&#10;AI-generated content may be incorrect.">
            <a:extLst>
              <a:ext uri="{FF2B5EF4-FFF2-40B4-BE49-F238E27FC236}">
                <a16:creationId xmlns:a16="http://schemas.microsoft.com/office/drawing/2014/main" id="{2AA9A242-6519-E851-557D-BAC75CB79A9A}"/>
              </a:ext>
            </a:extLst>
          </p:cNvPr>
          <p:cNvPicPr>
            <a:picLocks noChangeAspect="1"/>
          </p:cNvPicPr>
          <p:nvPr/>
        </p:nvPicPr>
        <p:blipFill>
          <a:blip r:embed="rId4"/>
          <a:srcRect b="15028"/>
          <a:stretch>
            <a:fillRect/>
          </a:stretch>
        </p:blipFill>
        <p:spPr>
          <a:xfrm>
            <a:off x="209217" y="1043651"/>
            <a:ext cx="5612610" cy="3788177"/>
          </a:xfrm>
          <a:prstGeom prst="rect">
            <a:avLst/>
          </a:prstGeom>
        </p:spPr>
      </p:pic>
    </p:spTree>
    <p:extLst>
      <p:ext uri="{BB962C8B-B14F-4D97-AF65-F5344CB8AC3E}">
        <p14:creationId xmlns:p14="http://schemas.microsoft.com/office/powerpoint/2010/main" val="36451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a:extLst>
            <a:ext uri="{FF2B5EF4-FFF2-40B4-BE49-F238E27FC236}">
              <a16:creationId xmlns:a16="http://schemas.microsoft.com/office/drawing/2014/main" id="{F044CC0A-BF04-CF3E-C3DD-BB905D4F470A}"/>
            </a:ext>
          </a:extLst>
        </p:cNvPr>
        <p:cNvGrpSpPr/>
        <p:nvPr/>
      </p:nvGrpSpPr>
      <p:grpSpPr>
        <a:xfrm>
          <a:off x="0" y="0"/>
          <a:ext cx="0" cy="0"/>
          <a:chOff x="0" y="0"/>
          <a:chExt cx="0" cy="0"/>
        </a:xfrm>
      </p:grpSpPr>
      <p:sp>
        <p:nvSpPr>
          <p:cNvPr id="437" name="Google Shape;437;p27">
            <a:extLst>
              <a:ext uri="{FF2B5EF4-FFF2-40B4-BE49-F238E27FC236}">
                <a16:creationId xmlns:a16="http://schemas.microsoft.com/office/drawing/2014/main" id="{5D81CAE8-8F2B-0D85-BF6C-5E967DA1A374}"/>
              </a:ext>
            </a:extLst>
          </p:cNvPr>
          <p:cNvSpPr txBox="1">
            <a:spLocks noGrp="1"/>
          </p:cNvSpPr>
          <p:nvPr>
            <p:ph type="title"/>
          </p:nvPr>
        </p:nvSpPr>
        <p:spPr>
          <a:xfrm>
            <a:off x="371592" y="246319"/>
            <a:ext cx="11820408" cy="763600"/>
          </a:xfrm>
          <a:prstGeom prst="rect">
            <a:avLst/>
          </a:prstGeom>
        </p:spPr>
        <p:txBody>
          <a:bodyPr spcFirstLastPara="1" vert="horz" wrap="square" lIns="121900" tIns="121900" rIns="121900" bIns="121900" rtlCol="0" anchor="t" anchorCtr="0">
            <a:noAutofit/>
          </a:bodyPr>
          <a:lstStyle/>
          <a:p>
            <a:r>
              <a:rPr lang="en" sz="3200" b="1" dirty="0">
                <a:latin typeface="Arial" panose="020B0604020202020204" pitchFamily="34" charset="0"/>
                <a:ea typeface="Google Sans"/>
                <a:cs typeface="Arial" panose="020B0604020202020204" pitchFamily="34" charset="0"/>
                <a:sym typeface="Google Sans"/>
              </a:rPr>
              <a:t>Anchored Autoregressive Model: Training and Inference</a:t>
            </a:r>
            <a:endParaRPr lang="en" sz="3200" b="1" dirty="0">
              <a:latin typeface="Arial" panose="020B0604020202020204" pitchFamily="34" charset="0"/>
              <a:cs typeface="Arial" panose="020B0604020202020204" pitchFamily="34" charset="0"/>
            </a:endParaRPr>
          </a:p>
        </p:txBody>
      </p:sp>
      <p:grpSp>
        <p:nvGrpSpPr>
          <p:cNvPr id="400" name="Group 399">
            <a:extLst>
              <a:ext uri="{FF2B5EF4-FFF2-40B4-BE49-F238E27FC236}">
                <a16:creationId xmlns:a16="http://schemas.microsoft.com/office/drawing/2014/main" id="{CEBA6E7D-E00E-4A61-F3E8-BB8150070718}"/>
              </a:ext>
            </a:extLst>
          </p:cNvPr>
          <p:cNvGrpSpPr/>
          <p:nvPr/>
        </p:nvGrpSpPr>
        <p:grpSpPr>
          <a:xfrm>
            <a:off x="5393195" y="4261917"/>
            <a:ext cx="6586331" cy="2453053"/>
            <a:chOff x="4731026" y="3578088"/>
            <a:chExt cx="6586331" cy="2453053"/>
          </a:xfrm>
        </p:grpSpPr>
        <p:grpSp>
          <p:nvGrpSpPr>
            <p:cNvPr id="2" name="Group 1">
              <a:extLst>
                <a:ext uri="{FF2B5EF4-FFF2-40B4-BE49-F238E27FC236}">
                  <a16:creationId xmlns:a16="http://schemas.microsoft.com/office/drawing/2014/main" id="{45F69832-E552-014A-8648-872E4E129204}"/>
                </a:ext>
              </a:extLst>
            </p:cNvPr>
            <p:cNvGrpSpPr/>
            <p:nvPr/>
          </p:nvGrpSpPr>
          <p:grpSpPr>
            <a:xfrm>
              <a:off x="5074148" y="3678598"/>
              <a:ext cx="6078762" cy="2262721"/>
              <a:chOff x="2076813" y="1969071"/>
              <a:chExt cx="8697603" cy="3807116"/>
            </a:xfrm>
          </p:grpSpPr>
          <p:sp>
            <p:nvSpPr>
              <p:cNvPr id="3" name="Freeform 2">
                <a:extLst>
                  <a:ext uri="{FF2B5EF4-FFF2-40B4-BE49-F238E27FC236}">
                    <a16:creationId xmlns:a16="http://schemas.microsoft.com/office/drawing/2014/main" id="{FF421432-7F51-5016-1471-6640519CFE21}"/>
                  </a:ext>
                </a:extLst>
              </p:cNvPr>
              <p:cNvSpPr/>
              <p:nvPr/>
            </p:nvSpPr>
            <p:spPr>
              <a:xfrm>
                <a:off x="5168320" y="2286000"/>
                <a:ext cx="191080" cy="3225800"/>
              </a:xfrm>
              <a:custGeom>
                <a:avLst/>
                <a:gdLst>
                  <a:gd name="connsiteX0" fmla="*/ 580 w 191080"/>
                  <a:gd name="connsiteY0" fmla="*/ 0 h 3225800"/>
                  <a:gd name="connsiteX1" fmla="*/ 127580 w 191080"/>
                  <a:gd name="connsiteY1" fmla="*/ 850900 h 3225800"/>
                  <a:gd name="connsiteX2" fmla="*/ 580 w 191080"/>
                  <a:gd name="connsiteY2" fmla="*/ 2501900 h 3225800"/>
                  <a:gd name="connsiteX3" fmla="*/ 191080 w 19108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91080" h="3225800">
                    <a:moveTo>
                      <a:pt x="580" y="0"/>
                    </a:moveTo>
                    <a:cubicBezTo>
                      <a:pt x="64080" y="216958"/>
                      <a:pt x="127580" y="433917"/>
                      <a:pt x="127580" y="850900"/>
                    </a:cubicBezTo>
                    <a:cubicBezTo>
                      <a:pt x="127580" y="1267883"/>
                      <a:pt x="-10003" y="2106084"/>
                      <a:pt x="580" y="2501900"/>
                    </a:cubicBezTo>
                    <a:cubicBezTo>
                      <a:pt x="11163" y="2897716"/>
                      <a:pt x="101121" y="3061758"/>
                      <a:pt x="191080" y="32258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4" name="Freeform 3">
                <a:extLst>
                  <a:ext uri="{FF2B5EF4-FFF2-40B4-BE49-F238E27FC236}">
                    <a16:creationId xmlns:a16="http://schemas.microsoft.com/office/drawing/2014/main" id="{EB680629-8D82-A074-70D4-C55DE4DE1E86}"/>
                  </a:ext>
                </a:extLst>
              </p:cNvPr>
              <p:cNvSpPr/>
              <p:nvPr/>
            </p:nvSpPr>
            <p:spPr>
              <a:xfrm>
                <a:off x="5524500" y="2235200"/>
                <a:ext cx="457200" cy="3213100"/>
              </a:xfrm>
              <a:custGeom>
                <a:avLst/>
                <a:gdLst>
                  <a:gd name="connsiteX0" fmla="*/ 0 w 457200"/>
                  <a:gd name="connsiteY0" fmla="*/ 0 h 3213100"/>
                  <a:gd name="connsiteX1" fmla="*/ 355600 w 457200"/>
                  <a:gd name="connsiteY1" fmla="*/ 774700 h 3213100"/>
                  <a:gd name="connsiteX2" fmla="*/ 304800 w 457200"/>
                  <a:gd name="connsiteY2" fmla="*/ 2730500 h 3213100"/>
                  <a:gd name="connsiteX3" fmla="*/ 457200 w 457200"/>
                  <a:gd name="connsiteY3" fmla="*/ 3213100 h 3213100"/>
                  <a:gd name="connsiteX4" fmla="*/ 457200 w 457200"/>
                  <a:gd name="connsiteY4" fmla="*/ 3213100 h 321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3213100">
                    <a:moveTo>
                      <a:pt x="0" y="0"/>
                    </a:moveTo>
                    <a:cubicBezTo>
                      <a:pt x="152400" y="159808"/>
                      <a:pt x="304800" y="319617"/>
                      <a:pt x="355600" y="774700"/>
                    </a:cubicBezTo>
                    <a:cubicBezTo>
                      <a:pt x="406400" y="1229783"/>
                      <a:pt x="287867" y="2324100"/>
                      <a:pt x="304800" y="2730500"/>
                    </a:cubicBezTo>
                    <a:cubicBezTo>
                      <a:pt x="321733" y="3136900"/>
                      <a:pt x="457200" y="3213100"/>
                      <a:pt x="457200" y="3213100"/>
                    </a:cubicBezTo>
                    <a:lnTo>
                      <a:pt x="457200" y="3213100"/>
                    </a:ln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5" name="Freeform 4">
                <a:extLst>
                  <a:ext uri="{FF2B5EF4-FFF2-40B4-BE49-F238E27FC236}">
                    <a16:creationId xmlns:a16="http://schemas.microsoft.com/office/drawing/2014/main" id="{898412C1-94AC-7215-57CD-4A319FA884B9}"/>
                  </a:ext>
                </a:extLst>
              </p:cNvPr>
              <p:cNvSpPr/>
              <p:nvPr/>
            </p:nvSpPr>
            <p:spPr>
              <a:xfrm>
                <a:off x="6032500" y="2235200"/>
                <a:ext cx="596900" cy="3175563"/>
              </a:xfrm>
              <a:custGeom>
                <a:avLst/>
                <a:gdLst>
                  <a:gd name="connsiteX0" fmla="*/ 0 w 596900"/>
                  <a:gd name="connsiteY0" fmla="*/ 0 h 3175563"/>
                  <a:gd name="connsiteX1" fmla="*/ 469900 w 596900"/>
                  <a:gd name="connsiteY1" fmla="*/ 774700 h 3175563"/>
                  <a:gd name="connsiteX2" fmla="*/ 393700 w 596900"/>
                  <a:gd name="connsiteY2" fmla="*/ 2781300 h 3175563"/>
                  <a:gd name="connsiteX3" fmla="*/ 596900 w 596900"/>
                  <a:gd name="connsiteY3" fmla="*/ 3175000 h 3175563"/>
                </a:gdLst>
                <a:ahLst/>
                <a:cxnLst>
                  <a:cxn ang="0">
                    <a:pos x="connsiteX0" y="connsiteY0"/>
                  </a:cxn>
                  <a:cxn ang="0">
                    <a:pos x="connsiteX1" y="connsiteY1"/>
                  </a:cxn>
                  <a:cxn ang="0">
                    <a:pos x="connsiteX2" y="connsiteY2"/>
                  </a:cxn>
                  <a:cxn ang="0">
                    <a:pos x="connsiteX3" y="connsiteY3"/>
                  </a:cxn>
                </a:cxnLst>
                <a:rect l="l" t="t" r="r" b="b"/>
                <a:pathLst>
                  <a:path w="596900" h="3175563">
                    <a:moveTo>
                      <a:pt x="0" y="0"/>
                    </a:moveTo>
                    <a:cubicBezTo>
                      <a:pt x="202141" y="155575"/>
                      <a:pt x="404283" y="311150"/>
                      <a:pt x="469900" y="774700"/>
                    </a:cubicBezTo>
                    <a:cubicBezTo>
                      <a:pt x="535517" y="1238250"/>
                      <a:pt x="372533" y="2381250"/>
                      <a:pt x="393700" y="2781300"/>
                    </a:cubicBezTo>
                    <a:cubicBezTo>
                      <a:pt x="414867" y="3181350"/>
                      <a:pt x="505883" y="3178175"/>
                      <a:pt x="596900" y="31750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6" name="Freeform 5">
                <a:extLst>
                  <a:ext uri="{FF2B5EF4-FFF2-40B4-BE49-F238E27FC236}">
                    <a16:creationId xmlns:a16="http://schemas.microsoft.com/office/drawing/2014/main" id="{4C169E90-3973-CDCF-F2B7-DE84F183871F}"/>
                  </a:ext>
                </a:extLst>
              </p:cNvPr>
              <p:cNvSpPr/>
              <p:nvPr/>
            </p:nvSpPr>
            <p:spPr>
              <a:xfrm>
                <a:off x="6616700" y="2247900"/>
                <a:ext cx="533400" cy="3187700"/>
              </a:xfrm>
              <a:custGeom>
                <a:avLst/>
                <a:gdLst>
                  <a:gd name="connsiteX0" fmla="*/ 0 w 533400"/>
                  <a:gd name="connsiteY0" fmla="*/ 0 h 3187700"/>
                  <a:gd name="connsiteX1" fmla="*/ 482600 w 533400"/>
                  <a:gd name="connsiteY1" fmla="*/ 787400 h 3187700"/>
                  <a:gd name="connsiteX2" fmla="*/ 419100 w 533400"/>
                  <a:gd name="connsiteY2" fmla="*/ 2616200 h 3187700"/>
                  <a:gd name="connsiteX3" fmla="*/ 533400 w 5334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533400" h="3187700">
                    <a:moveTo>
                      <a:pt x="0" y="0"/>
                    </a:moveTo>
                    <a:cubicBezTo>
                      <a:pt x="206375" y="175683"/>
                      <a:pt x="412750" y="351367"/>
                      <a:pt x="482600" y="787400"/>
                    </a:cubicBezTo>
                    <a:cubicBezTo>
                      <a:pt x="552450" y="1223433"/>
                      <a:pt x="410633" y="2216150"/>
                      <a:pt x="419100" y="2616200"/>
                    </a:cubicBezTo>
                    <a:cubicBezTo>
                      <a:pt x="427567" y="3016250"/>
                      <a:pt x="480483" y="3101975"/>
                      <a:pt x="5334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7" name="Freeform 6">
                <a:extLst>
                  <a:ext uri="{FF2B5EF4-FFF2-40B4-BE49-F238E27FC236}">
                    <a16:creationId xmlns:a16="http://schemas.microsoft.com/office/drawing/2014/main" id="{B04AA8E5-C245-020A-17D6-C69F3024B5AB}"/>
                  </a:ext>
                </a:extLst>
              </p:cNvPr>
              <p:cNvSpPr/>
              <p:nvPr/>
            </p:nvSpPr>
            <p:spPr>
              <a:xfrm>
                <a:off x="7099300" y="2209800"/>
                <a:ext cx="787400" cy="3251200"/>
              </a:xfrm>
              <a:custGeom>
                <a:avLst/>
                <a:gdLst>
                  <a:gd name="connsiteX0" fmla="*/ 0 w 787400"/>
                  <a:gd name="connsiteY0" fmla="*/ 0 h 3251200"/>
                  <a:gd name="connsiteX1" fmla="*/ 609600 w 787400"/>
                  <a:gd name="connsiteY1" fmla="*/ 850900 h 3251200"/>
                  <a:gd name="connsiteX2" fmla="*/ 546100 w 787400"/>
                  <a:gd name="connsiteY2" fmla="*/ 2654300 h 3251200"/>
                  <a:gd name="connsiteX3" fmla="*/ 787400 w 7874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787400" h="3251200">
                    <a:moveTo>
                      <a:pt x="0" y="0"/>
                    </a:moveTo>
                    <a:cubicBezTo>
                      <a:pt x="259291" y="204258"/>
                      <a:pt x="518583" y="408517"/>
                      <a:pt x="609600" y="850900"/>
                    </a:cubicBezTo>
                    <a:cubicBezTo>
                      <a:pt x="700617" y="1293283"/>
                      <a:pt x="516467" y="2254250"/>
                      <a:pt x="546100" y="2654300"/>
                    </a:cubicBezTo>
                    <a:cubicBezTo>
                      <a:pt x="575733" y="3054350"/>
                      <a:pt x="681566" y="3152775"/>
                      <a:pt x="787400" y="32512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8" name="Freeform 7">
                <a:extLst>
                  <a:ext uri="{FF2B5EF4-FFF2-40B4-BE49-F238E27FC236}">
                    <a16:creationId xmlns:a16="http://schemas.microsoft.com/office/drawing/2014/main" id="{80A4E210-FFC3-1BD5-DE45-8F3D29F163D5}"/>
                  </a:ext>
                </a:extLst>
              </p:cNvPr>
              <p:cNvSpPr/>
              <p:nvPr/>
            </p:nvSpPr>
            <p:spPr>
              <a:xfrm>
                <a:off x="8039100" y="2235200"/>
                <a:ext cx="457200" cy="3187700"/>
              </a:xfrm>
              <a:custGeom>
                <a:avLst/>
                <a:gdLst>
                  <a:gd name="connsiteX0" fmla="*/ 0 w 457200"/>
                  <a:gd name="connsiteY0" fmla="*/ 0 h 3187700"/>
                  <a:gd name="connsiteX1" fmla="*/ 330200 w 457200"/>
                  <a:gd name="connsiteY1" fmla="*/ 838200 h 3187700"/>
                  <a:gd name="connsiteX2" fmla="*/ 215900 w 457200"/>
                  <a:gd name="connsiteY2" fmla="*/ 2692400 h 3187700"/>
                  <a:gd name="connsiteX3" fmla="*/ 457200 w 4572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57200" h="3187700">
                    <a:moveTo>
                      <a:pt x="0" y="0"/>
                    </a:moveTo>
                    <a:cubicBezTo>
                      <a:pt x="147108" y="194733"/>
                      <a:pt x="294217" y="389467"/>
                      <a:pt x="330200" y="838200"/>
                    </a:cubicBezTo>
                    <a:cubicBezTo>
                      <a:pt x="366183" y="1286933"/>
                      <a:pt x="194733" y="2300817"/>
                      <a:pt x="215900" y="2692400"/>
                    </a:cubicBezTo>
                    <a:cubicBezTo>
                      <a:pt x="237067" y="3083983"/>
                      <a:pt x="347133" y="3135841"/>
                      <a:pt x="4572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9" name="Freeform 8">
                <a:extLst>
                  <a:ext uri="{FF2B5EF4-FFF2-40B4-BE49-F238E27FC236}">
                    <a16:creationId xmlns:a16="http://schemas.microsoft.com/office/drawing/2014/main" id="{2CD884B7-D90C-380A-9DCB-2C81E18834F6}"/>
                  </a:ext>
                </a:extLst>
              </p:cNvPr>
              <p:cNvSpPr/>
              <p:nvPr/>
            </p:nvSpPr>
            <p:spPr>
              <a:xfrm>
                <a:off x="8839200" y="2273300"/>
                <a:ext cx="165100" cy="3187700"/>
              </a:xfrm>
              <a:custGeom>
                <a:avLst/>
                <a:gdLst>
                  <a:gd name="connsiteX0" fmla="*/ 0 w 165100"/>
                  <a:gd name="connsiteY0" fmla="*/ 0 h 3187700"/>
                  <a:gd name="connsiteX1" fmla="*/ 139700 w 165100"/>
                  <a:gd name="connsiteY1" fmla="*/ 749300 h 3187700"/>
                  <a:gd name="connsiteX2" fmla="*/ 38100 w 165100"/>
                  <a:gd name="connsiteY2" fmla="*/ 2616200 h 3187700"/>
                  <a:gd name="connsiteX3" fmla="*/ 165100 w 1651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165100" h="3187700">
                    <a:moveTo>
                      <a:pt x="0" y="0"/>
                    </a:moveTo>
                    <a:cubicBezTo>
                      <a:pt x="66675" y="156633"/>
                      <a:pt x="133350" y="313267"/>
                      <a:pt x="139700" y="749300"/>
                    </a:cubicBezTo>
                    <a:cubicBezTo>
                      <a:pt x="146050" y="1185333"/>
                      <a:pt x="33867" y="2209800"/>
                      <a:pt x="38100" y="2616200"/>
                    </a:cubicBezTo>
                    <a:cubicBezTo>
                      <a:pt x="42333" y="3022600"/>
                      <a:pt x="103716" y="3105150"/>
                      <a:pt x="1651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cxnSp>
            <p:nvCxnSpPr>
              <p:cNvPr id="10" name="Curved Connector 9">
                <a:extLst>
                  <a:ext uri="{FF2B5EF4-FFF2-40B4-BE49-F238E27FC236}">
                    <a16:creationId xmlns:a16="http://schemas.microsoft.com/office/drawing/2014/main" id="{082364EC-C09A-121B-A58E-543BC3DE3E47}"/>
                  </a:ext>
                </a:extLst>
              </p:cNvPr>
              <p:cNvCxnSpPr>
                <a:cxnSpLocks/>
              </p:cNvCxnSpPr>
              <p:nvPr/>
            </p:nvCxnSpPr>
            <p:spPr>
              <a:xfrm>
                <a:off x="3876439" y="3358024"/>
                <a:ext cx="233894" cy="1715411"/>
              </a:xfrm>
              <a:prstGeom prst="curvedConnector3">
                <a:avLst>
                  <a:gd name="adj1" fmla="val 50000"/>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urved Connector 10">
                <a:extLst>
                  <a:ext uri="{FF2B5EF4-FFF2-40B4-BE49-F238E27FC236}">
                    <a16:creationId xmlns:a16="http://schemas.microsoft.com/office/drawing/2014/main" id="{3D7CE19C-7983-D58F-7C90-46FD4B46445D}"/>
                  </a:ext>
                </a:extLst>
              </p:cNvPr>
              <p:cNvCxnSpPr>
                <a:cxnSpLocks/>
              </p:cNvCxnSpPr>
              <p:nvPr/>
            </p:nvCxnSpPr>
            <p:spPr>
              <a:xfrm>
                <a:off x="3261795" y="3358024"/>
                <a:ext cx="227898" cy="1715411"/>
              </a:xfrm>
              <a:prstGeom prst="curvedConnector3">
                <a:avLst>
                  <a:gd name="adj1" fmla="val 56800"/>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935B4D-9E2E-D2C9-DA56-8FBDD5317EF2}"/>
                  </a:ext>
                </a:extLst>
              </p:cNvPr>
              <p:cNvSpPr txBox="1"/>
              <p:nvPr/>
            </p:nvSpPr>
            <p:spPr>
              <a:xfrm>
                <a:off x="2098498" y="3758061"/>
                <a:ext cx="7840623" cy="1061585"/>
              </a:xfrm>
              <a:prstGeom prst="rect">
                <a:avLst/>
              </a:prstGeom>
              <a:solidFill>
                <a:schemeClr val="tx2">
                  <a:lumMod val="50000"/>
                  <a:lumOff val="50000"/>
                </a:schemeClr>
              </a:solidFill>
            </p:spPr>
            <p:txBody>
              <a:bodyPr wrap="square" rtlCol="0">
                <a:spAutoFit/>
              </a:bodyPr>
              <a:lstStyle/>
              <a:p>
                <a:pPr algn="ctr"/>
                <a:endParaRPr lang="en-US" sz="900" dirty="0">
                  <a:solidFill>
                    <a:schemeClr val="bg1"/>
                  </a:solidFill>
                  <a:latin typeface="Times New Roman" panose="02020603050405020304" pitchFamily="18" charset="0"/>
                  <a:cs typeface="Times New Roman" panose="02020603050405020304" pitchFamily="18" charset="0"/>
                </a:endParaRPr>
              </a:p>
              <a:p>
                <a:pPr algn="ctr"/>
                <a:r>
                  <a:rPr lang="en-US" sz="1600" dirty="0">
                    <a:solidFill>
                      <a:schemeClr val="bg1"/>
                    </a:solidFill>
                    <a:latin typeface="Times New Roman" panose="02020603050405020304" pitchFamily="18" charset="0"/>
                    <a:cs typeface="Times New Roman" panose="02020603050405020304" pitchFamily="18" charset="0"/>
                  </a:rPr>
                  <a:t>Anchor Transformer (with causal attention)</a:t>
                </a:r>
              </a:p>
              <a:p>
                <a:pPr algn="ct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9762850-A098-CA15-853A-449439C2D7C7}"/>
                  </a:ext>
                </a:extLst>
              </p:cNvPr>
              <p:cNvSpPr txBox="1"/>
              <p:nvPr/>
            </p:nvSpPr>
            <p:spPr>
              <a:xfrm>
                <a:off x="2673313" y="5324764"/>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[BoA]</a:t>
                </a:r>
              </a:p>
            </p:txBody>
          </p:sp>
          <p:sp>
            <p:nvSpPr>
              <p:cNvPr id="15" name="TextBox 14">
                <a:extLst>
                  <a:ext uri="{FF2B5EF4-FFF2-40B4-BE49-F238E27FC236}">
                    <a16:creationId xmlns:a16="http://schemas.microsoft.com/office/drawing/2014/main" id="{C801654A-F0F9-AEAB-F8E2-2D0E2A570BBE}"/>
                  </a:ext>
                </a:extLst>
              </p:cNvPr>
              <p:cNvSpPr txBox="1"/>
              <p:nvPr/>
            </p:nvSpPr>
            <p:spPr>
              <a:xfrm>
                <a:off x="4490878" y="5336018"/>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[EoA]</a:t>
                </a:r>
              </a:p>
            </p:txBody>
          </p:sp>
          <p:sp>
            <p:nvSpPr>
              <p:cNvPr id="16" name="TextBox 15">
                <a:extLst>
                  <a:ext uri="{FF2B5EF4-FFF2-40B4-BE49-F238E27FC236}">
                    <a16:creationId xmlns:a16="http://schemas.microsoft.com/office/drawing/2014/main" id="{20E533C3-EEA5-D730-CEBD-B1727D60BDA2}"/>
                  </a:ext>
                </a:extLst>
              </p:cNvPr>
              <p:cNvSpPr txBox="1"/>
              <p:nvPr/>
            </p:nvSpPr>
            <p:spPr>
              <a:xfrm>
                <a:off x="5719989" y="5321118"/>
                <a:ext cx="3355463"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&lt;3+4=7&gt;    &lt;16-7=9&gt;    &lt;9*2=18&gt;</a:t>
                </a:r>
              </a:p>
            </p:txBody>
          </p:sp>
          <p:sp>
            <p:nvSpPr>
              <p:cNvPr id="17" name="TextBox 16">
                <a:extLst>
                  <a:ext uri="{FF2B5EF4-FFF2-40B4-BE49-F238E27FC236}">
                    <a16:creationId xmlns:a16="http://schemas.microsoft.com/office/drawing/2014/main" id="{6093EEC1-5271-519E-51FE-9A040FCAFC76}"/>
                  </a:ext>
                </a:extLst>
              </p:cNvPr>
              <p:cNvSpPr txBox="1"/>
              <p:nvPr/>
            </p:nvSpPr>
            <p:spPr>
              <a:xfrm>
                <a:off x="5265793" y="5324765"/>
                <a:ext cx="779339"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[BoR]</a:t>
                </a:r>
              </a:p>
            </p:txBody>
          </p:sp>
          <p:sp>
            <p:nvSpPr>
              <p:cNvPr id="18" name="TextBox 17">
                <a:extLst>
                  <a:ext uri="{FF2B5EF4-FFF2-40B4-BE49-F238E27FC236}">
                    <a16:creationId xmlns:a16="http://schemas.microsoft.com/office/drawing/2014/main" id="{86994A3C-163C-E397-882D-49A127451688}"/>
                  </a:ext>
                </a:extLst>
              </p:cNvPr>
              <p:cNvSpPr txBox="1"/>
              <p:nvPr/>
            </p:nvSpPr>
            <p:spPr>
              <a:xfrm>
                <a:off x="8870876" y="5324764"/>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[EoR]</a:t>
                </a:r>
              </a:p>
            </p:txBody>
          </p:sp>
          <p:grpSp>
            <p:nvGrpSpPr>
              <p:cNvPr id="19" name="Group 18">
                <a:extLst>
                  <a:ext uri="{FF2B5EF4-FFF2-40B4-BE49-F238E27FC236}">
                    <a16:creationId xmlns:a16="http://schemas.microsoft.com/office/drawing/2014/main" id="{84A4BD0F-0C65-AC8A-B923-8A5FF5AD67FB}"/>
                  </a:ext>
                </a:extLst>
              </p:cNvPr>
              <p:cNvGrpSpPr/>
              <p:nvPr/>
            </p:nvGrpSpPr>
            <p:grpSpPr>
              <a:xfrm>
                <a:off x="2248414" y="4778748"/>
                <a:ext cx="7192799" cy="548640"/>
                <a:chOff x="2248414" y="4778748"/>
                <a:chExt cx="7192799" cy="548640"/>
              </a:xfrm>
            </p:grpSpPr>
            <p:sp>
              <p:nvSpPr>
                <p:cNvPr id="45" name="Rounded Rectangle 44">
                  <a:extLst>
                    <a:ext uri="{FF2B5EF4-FFF2-40B4-BE49-F238E27FC236}">
                      <a16:creationId xmlns:a16="http://schemas.microsoft.com/office/drawing/2014/main" id="{E8BC43B7-B4AA-C6CB-D0DD-5D03E1E47921}"/>
                    </a:ext>
                  </a:extLst>
                </p:cNvPr>
                <p:cNvSpPr/>
                <p:nvPr/>
              </p:nvSpPr>
              <p:spPr>
                <a:xfrm>
                  <a:off x="2869054" y="4779979"/>
                  <a:ext cx="365759" cy="54617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6" name="Rounded Rectangle 45">
                  <a:extLst>
                    <a:ext uri="{FF2B5EF4-FFF2-40B4-BE49-F238E27FC236}">
                      <a16:creationId xmlns:a16="http://schemas.microsoft.com/office/drawing/2014/main" id="{A0031B37-CDB4-F179-11C7-831B9BCD2149}"/>
                    </a:ext>
                  </a:extLst>
                </p:cNvPr>
                <p:cNvSpPr/>
                <p:nvPr/>
              </p:nvSpPr>
              <p:spPr>
                <a:xfrm>
                  <a:off x="3489693" y="4778748"/>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Rounded Rectangle 46">
                  <a:extLst>
                    <a:ext uri="{FF2B5EF4-FFF2-40B4-BE49-F238E27FC236}">
                      <a16:creationId xmlns:a16="http://schemas.microsoft.com/office/drawing/2014/main" id="{D67099ED-DC06-5970-E9A3-04BB515AB14B}"/>
                    </a:ext>
                  </a:extLst>
                </p:cNvPr>
                <p:cNvSpPr/>
                <p:nvPr/>
              </p:nvSpPr>
              <p:spPr>
                <a:xfrm>
                  <a:off x="4110333" y="4778748"/>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Rounded Rectangle 47">
                  <a:extLst>
                    <a:ext uri="{FF2B5EF4-FFF2-40B4-BE49-F238E27FC236}">
                      <a16:creationId xmlns:a16="http://schemas.microsoft.com/office/drawing/2014/main" id="{8289ABE4-64E7-F354-0B3B-9410D0CA45EC}"/>
                    </a:ext>
                  </a:extLst>
                </p:cNvPr>
                <p:cNvSpPr/>
                <p:nvPr/>
              </p:nvSpPr>
              <p:spPr>
                <a:xfrm>
                  <a:off x="4730973" y="4778748"/>
                  <a:ext cx="365760" cy="54864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9" name="Rounded Rectangle 48">
                  <a:extLst>
                    <a:ext uri="{FF2B5EF4-FFF2-40B4-BE49-F238E27FC236}">
                      <a16:creationId xmlns:a16="http://schemas.microsoft.com/office/drawing/2014/main" id="{07E72E0E-6F29-C746-2001-704A7B2577AA}"/>
                    </a:ext>
                  </a:extLst>
                </p:cNvPr>
                <p:cNvSpPr/>
                <p:nvPr/>
              </p:nvSpPr>
              <p:spPr>
                <a:xfrm>
                  <a:off x="5351613" y="4778748"/>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Rounded Rectangle 49">
                  <a:extLst>
                    <a:ext uri="{FF2B5EF4-FFF2-40B4-BE49-F238E27FC236}">
                      <a16:creationId xmlns:a16="http://schemas.microsoft.com/office/drawing/2014/main" id="{E45F210D-2C22-3A9E-5E15-E283BDF8922E}"/>
                    </a:ext>
                  </a:extLst>
                </p:cNvPr>
                <p:cNvSpPr/>
                <p:nvPr/>
              </p:nvSpPr>
              <p:spPr>
                <a:xfrm>
                  <a:off x="597225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ounded Rectangle 50">
                  <a:extLst>
                    <a:ext uri="{FF2B5EF4-FFF2-40B4-BE49-F238E27FC236}">
                      <a16:creationId xmlns:a16="http://schemas.microsoft.com/office/drawing/2014/main" id="{5AEAE8BA-395C-0597-5BC5-0671E9F33265}"/>
                    </a:ext>
                  </a:extLst>
                </p:cNvPr>
                <p:cNvSpPr/>
                <p:nvPr/>
              </p:nvSpPr>
              <p:spPr>
                <a:xfrm>
                  <a:off x="659289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2" name="Rounded Rectangle 51">
                  <a:extLst>
                    <a:ext uri="{FF2B5EF4-FFF2-40B4-BE49-F238E27FC236}">
                      <a16:creationId xmlns:a16="http://schemas.microsoft.com/office/drawing/2014/main" id="{BB9B3D8B-29C2-9255-5B11-08600ECAC7EC}"/>
                    </a:ext>
                  </a:extLst>
                </p:cNvPr>
                <p:cNvSpPr/>
                <p:nvPr/>
              </p:nvSpPr>
              <p:spPr>
                <a:xfrm>
                  <a:off x="721353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3" name="Rounded Rectangle 52">
                  <a:extLst>
                    <a:ext uri="{FF2B5EF4-FFF2-40B4-BE49-F238E27FC236}">
                      <a16:creationId xmlns:a16="http://schemas.microsoft.com/office/drawing/2014/main" id="{B3A01452-87FB-0AEA-0659-95BF13DA0C94}"/>
                    </a:ext>
                  </a:extLst>
                </p:cNvPr>
                <p:cNvSpPr/>
                <p:nvPr/>
              </p:nvSpPr>
              <p:spPr>
                <a:xfrm>
                  <a:off x="783417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4" name="Rounded Rectangle 53">
                  <a:extLst>
                    <a:ext uri="{FF2B5EF4-FFF2-40B4-BE49-F238E27FC236}">
                      <a16:creationId xmlns:a16="http://schemas.microsoft.com/office/drawing/2014/main" id="{D708BF60-19CF-719C-914A-41C4344A0DF4}"/>
                    </a:ext>
                  </a:extLst>
                </p:cNvPr>
                <p:cNvSpPr/>
                <p:nvPr/>
              </p:nvSpPr>
              <p:spPr>
                <a:xfrm>
                  <a:off x="845481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5" name="Rounded Rectangle 54">
                  <a:extLst>
                    <a:ext uri="{FF2B5EF4-FFF2-40B4-BE49-F238E27FC236}">
                      <a16:creationId xmlns:a16="http://schemas.microsoft.com/office/drawing/2014/main" id="{9D3E8531-692F-17D4-DCB7-4D4063C45B40}"/>
                    </a:ext>
                  </a:extLst>
                </p:cNvPr>
                <p:cNvSpPr/>
                <p:nvPr/>
              </p:nvSpPr>
              <p:spPr>
                <a:xfrm>
                  <a:off x="9075453" y="4778748"/>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Rounded Rectangle 55">
                  <a:extLst>
                    <a:ext uri="{FF2B5EF4-FFF2-40B4-BE49-F238E27FC236}">
                      <a16:creationId xmlns:a16="http://schemas.microsoft.com/office/drawing/2014/main" id="{D756D27C-5FA4-25A1-3639-A40F3D4F9C4B}"/>
                    </a:ext>
                  </a:extLst>
                </p:cNvPr>
                <p:cNvSpPr/>
                <p:nvPr/>
              </p:nvSpPr>
              <p:spPr>
                <a:xfrm>
                  <a:off x="2248414"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a:t>
                  </a:r>
                </a:p>
              </p:txBody>
            </p:sp>
          </p:grpSp>
          <p:grpSp>
            <p:nvGrpSpPr>
              <p:cNvPr id="20" name="Group 19">
                <a:extLst>
                  <a:ext uri="{FF2B5EF4-FFF2-40B4-BE49-F238E27FC236}">
                    <a16:creationId xmlns:a16="http://schemas.microsoft.com/office/drawing/2014/main" id="{E7EABEC5-406D-A603-69EC-1EF9977E2E77}"/>
                  </a:ext>
                </a:extLst>
              </p:cNvPr>
              <p:cNvGrpSpPr/>
              <p:nvPr/>
            </p:nvGrpSpPr>
            <p:grpSpPr>
              <a:xfrm>
                <a:off x="2281392" y="3063337"/>
                <a:ext cx="7126842" cy="548640"/>
                <a:chOff x="2248415" y="3063337"/>
                <a:chExt cx="7126842" cy="548640"/>
              </a:xfrm>
            </p:grpSpPr>
            <p:sp>
              <p:nvSpPr>
                <p:cNvPr id="33" name="Rounded Rectangle 32">
                  <a:extLst>
                    <a:ext uri="{FF2B5EF4-FFF2-40B4-BE49-F238E27FC236}">
                      <a16:creationId xmlns:a16="http://schemas.microsoft.com/office/drawing/2014/main" id="{5B265C0A-C2EE-AD93-21EA-B38DCE5D1972}"/>
                    </a:ext>
                  </a:extLst>
                </p:cNvPr>
                <p:cNvSpPr/>
                <p:nvPr/>
              </p:nvSpPr>
              <p:spPr>
                <a:xfrm>
                  <a:off x="9009497" y="3063337"/>
                  <a:ext cx="365760" cy="54864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Rounded Rectangle 33">
                  <a:extLst>
                    <a:ext uri="{FF2B5EF4-FFF2-40B4-BE49-F238E27FC236}">
                      <a16:creationId xmlns:a16="http://schemas.microsoft.com/office/drawing/2014/main" id="{ADCB29B6-039B-22DA-A774-2C13F650C896}"/>
                    </a:ext>
                  </a:extLst>
                </p:cNvPr>
                <p:cNvSpPr/>
                <p:nvPr/>
              </p:nvSpPr>
              <p:spPr>
                <a:xfrm>
                  <a:off x="2248415" y="3064568"/>
                  <a:ext cx="365759" cy="54617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5" name="Rounded Rectangle 34">
                  <a:extLst>
                    <a:ext uri="{FF2B5EF4-FFF2-40B4-BE49-F238E27FC236}">
                      <a16:creationId xmlns:a16="http://schemas.microsoft.com/office/drawing/2014/main" id="{7B9FF0AB-7AE1-CB3D-9607-26648DF99FB1}"/>
                    </a:ext>
                  </a:extLst>
                </p:cNvPr>
                <p:cNvSpPr/>
                <p:nvPr/>
              </p:nvSpPr>
              <p:spPr>
                <a:xfrm>
                  <a:off x="2863058" y="3063337"/>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6" name="Rounded Rectangle 35">
                  <a:extLst>
                    <a:ext uri="{FF2B5EF4-FFF2-40B4-BE49-F238E27FC236}">
                      <a16:creationId xmlns:a16="http://schemas.microsoft.com/office/drawing/2014/main" id="{D261918A-6967-4F10-636F-D5B4A1C67DB6}"/>
                    </a:ext>
                  </a:extLst>
                </p:cNvPr>
                <p:cNvSpPr/>
                <p:nvPr/>
              </p:nvSpPr>
              <p:spPr>
                <a:xfrm>
                  <a:off x="3477702" y="3063337"/>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7" name="Rounded Rectangle 36">
                  <a:extLst>
                    <a:ext uri="{FF2B5EF4-FFF2-40B4-BE49-F238E27FC236}">
                      <a16:creationId xmlns:a16="http://schemas.microsoft.com/office/drawing/2014/main" id="{F8AF1DA2-66A1-6848-0246-EBC34E4FF870}"/>
                    </a:ext>
                  </a:extLst>
                </p:cNvPr>
                <p:cNvSpPr/>
                <p:nvPr/>
              </p:nvSpPr>
              <p:spPr>
                <a:xfrm>
                  <a:off x="4092346" y="3063337"/>
                  <a:ext cx="365760" cy="54864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ounded Rectangle 37">
                  <a:extLst>
                    <a:ext uri="{FF2B5EF4-FFF2-40B4-BE49-F238E27FC236}">
                      <a16:creationId xmlns:a16="http://schemas.microsoft.com/office/drawing/2014/main" id="{0DFF3172-3848-7ACF-8F34-ABAD487E1DC6}"/>
                    </a:ext>
                  </a:extLst>
                </p:cNvPr>
                <p:cNvSpPr/>
                <p:nvPr/>
              </p:nvSpPr>
              <p:spPr>
                <a:xfrm>
                  <a:off x="4706990" y="3063337"/>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ounded Rectangle 38">
                  <a:extLst>
                    <a:ext uri="{FF2B5EF4-FFF2-40B4-BE49-F238E27FC236}">
                      <a16:creationId xmlns:a16="http://schemas.microsoft.com/office/drawing/2014/main" id="{5AA858F7-3AFA-71F0-C867-5EA272BEEC42}"/>
                    </a:ext>
                  </a:extLst>
                </p:cNvPr>
                <p:cNvSpPr/>
                <p:nvPr/>
              </p:nvSpPr>
              <p:spPr>
                <a:xfrm>
                  <a:off x="5321634"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ounded Rectangle 39">
                  <a:extLst>
                    <a:ext uri="{FF2B5EF4-FFF2-40B4-BE49-F238E27FC236}">
                      <a16:creationId xmlns:a16="http://schemas.microsoft.com/office/drawing/2014/main" id="{D6607081-14EE-4C37-C98E-422822C31037}"/>
                    </a:ext>
                  </a:extLst>
                </p:cNvPr>
                <p:cNvSpPr/>
                <p:nvPr/>
              </p:nvSpPr>
              <p:spPr>
                <a:xfrm>
                  <a:off x="5936278"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ounded Rectangle 40">
                  <a:extLst>
                    <a:ext uri="{FF2B5EF4-FFF2-40B4-BE49-F238E27FC236}">
                      <a16:creationId xmlns:a16="http://schemas.microsoft.com/office/drawing/2014/main" id="{9111CDE0-9360-B893-13BC-16BB60DAC947}"/>
                    </a:ext>
                  </a:extLst>
                </p:cNvPr>
                <p:cNvSpPr/>
                <p:nvPr/>
              </p:nvSpPr>
              <p:spPr>
                <a:xfrm>
                  <a:off x="6550922"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 name="Rounded Rectangle 41">
                  <a:extLst>
                    <a:ext uri="{FF2B5EF4-FFF2-40B4-BE49-F238E27FC236}">
                      <a16:creationId xmlns:a16="http://schemas.microsoft.com/office/drawing/2014/main" id="{0521AA43-E69B-DAEB-FC36-43F2BD4916FB}"/>
                    </a:ext>
                  </a:extLst>
                </p:cNvPr>
                <p:cNvSpPr/>
                <p:nvPr/>
              </p:nvSpPr>
              <p:spPr>
                <a:xfrm>
                  <a:off x="7165566"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 name="Rounded Rectangle 42">
                  <a:extLst>
                    <a:ext uri="{FF2B5EF4-FFF2-40B4-BE49-F238E27FC236}">
                      <a16:creationId xmlns:a16="http://schemas.microsoft.com/office/drawing/2014/main" id="{F06361F8-F10A-1863-5AAA-4205C2F65113}"/>
                    </a:ext>
                  </a:extLst>
                </p:cNvPr>
                <p:cNvSpPr/>
                <p:nvPr/>
              </p:nvSpPr>
              <p:spPr>
                <a:xfrm>
                  <a:off x="7780210"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Rounded Rectangle 43">
                  <a:extLst>
                    <a:ext uri="{FF2B5EF4-FFF2-40B4-BE49-F238E27FC236}">
                      <a16:creationId xmlns:a16="http://schemas.microsoft.com/office/drawing/2014/main" id="{C64BE2C5-FC9C-545B-1442-610E54432856}"/>
                    </a:ext>
                  </a:extLst>
                </p:cNvPr>
                <p:cNvSpPr/>
                <p:nvPr/>
              </p:nvSpPr>
              <p:spPr>
                <a:xfrm>
                  <a:off x="8394854" y="3063337"/>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21" name="TextBox 20">
                <a:extLst>
                  <a:ext uri="{FF2B5EF4-FFF2-40B4-BE49-F238E27FC236}">
                    <a16:creationId xmlns:a16="http://schemas.microsoft.com/office/drawing/2014/main" id="{92EEC84E-C2AD-E72B-7182-F4F356D3FBC9}"/>
                  </a:ext>
                </a:extLst>
              </p:cNvPr>
              <p:cNvSpPr txBox="1"/>
              <p:nvPr/>
            </p:nvSpPr>
            <p:spPr>
              <a:xfrm>
                <a:off x="9004301" y="2002515"/>
                <a:ext cx="481518" cy="440169"/>
              </a:xfrm>
              <a:prstGeom prst="rect">
                <a:avLst/>
              </a:prstGeom>
              <a:noFill/>
              <a:ln w="25400">
                <a:solidFill>
                  <a:schemeClr val="accent3"/>
                </a:solidFill>
              </a:ln>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18</a:t>
                </a:r>
              </a:p>
            </p:txBody>
          </p:sp>
          <p:sp>
            <p:nvSpPr>
              <p:cNvPr id="22" name="TextBox 21">
                <a:extLst>
                  <a:ext uri="{FF2B5EF4-FFF2-40B4-BE49-F238E27FC236}">
                    <a16:creationId xmlns:a16="http://schemas.microsoft.com/office/drawing/2014/main" id="{4CB68E94-0D45-EFBE-7252-C80A56423401}"/>
                  </a:ext>
                </a:extLst>
              </p:cNvPr>
              <p:cNvSpPr txBox="1"/>
              <p:nvPr/>
            </p:nvSpPr>
            <p:spPr>
              <a:xfrm>
                <a:off x="2076813" y="1972719"/>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[BoA]</a:t>
                </a:r>
              </a:p>
            </p:txBody>
          </p:sp>
          <p:sp>
            <p:nvSpPr>
              <p:cNvPr id="23" name="TextBox 22">
                <a:extLst>
                  <a:ext uri="{FF2B5EF4-FFF2-40B4-BE49-F238E27FC236}">
                    <a16:creationId xmlns:a16="http://schemas.microsoft.com/office/drawing/2014/main" id="{4243F905-DC89-AFD0-94C0-35222B509154}"/>
                  </a:ext>
                </a:extLst>
              </p:cNvPr>
              <p:cNvSpPr txBox="1"/>
              <p:nvPr/>
            </p:nvSpPr>
            <p:spPr>
              <a:xfrm>
                <a:off x="3905755" y="1972719"/>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[EoA]</a:t>
                </a:r>
              </a:p>
            </p:txBody>
          </p:sp>
          <p:sp>
            <p:nvSpPr>
              <p:cNvPr id="24" name="TextBox 23">
                <a:extLst>
                  <a:ext uri="{FF2B5EF4-FFF2-40B4-BE49-F238E27FC236}">
                    <a16:creationId xmlns:a16="http://schemas.microsoft.com/office/drawing/2014/main" id="{FD330827-FABF-129C-FA24-86190612DFF8}"/>
                  </a:ext>
                </a:extLst>
              </p:cNvPr>
              <p:cNvSpPr txBox="1"/>
              <p:nvPr/>
            </p:nvSpPr>
            <p:spPr>
              <a:xfrm>
                <a:off x="5072368" y="1969071"/>
                <a:ext cx="3355463"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&lt;3+4=7&gt;    &lt;16-7=9&gt;    &lt;9*2=18&gt;</a:t>
                </a:r>
              </a:p>
            </p:txBody>
          </p:sp>
          <p:sp>
            <p:nvSpPr>
              <p:cNvPr id="25" name="TextBox 24">
                <a:extLst>
                  <a:ext uri="{FF2B5EF4-FFF2-40B4-BE49-F238E27FC236}">
                    <a16:creationId xmlns:a16="http://schemas.microsoft.com/office/drawing/2014/main" id="{36FBCD61-29E5-F5A6-83FC-A5ADB7AA8ADB}"/>
                  </a:ext>
                </a:extLst>
              </p:cNvPr>
              <p:cNvSpPr txBox="1"/>
              <p:nvPr/>
            </p:nvSpPr>
            <p:spPr>
              <a:xfrm>
                <a:off x="4538810" y="1972719"/>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[BoR]</a:t>
                </a:r>
              </a:p>
            </p:txBody>
          </p:sp>
          <p:sp>
            <p:nvSpPr>
              <p:cNvPr id="26" name="TextBox 25">
                <a:extLst>
                  <a:ext uri="{FF2B5EF4-FFF2-40B4-BE49-F238E27FC236}">
                    <a16:creationId xmlns:a16="http://schemas.microsoft.com/office/drawing/2014/main" id="{A99D33B4-4562-A49F-9AE7-7C63B4378F07}"/>
                  </a:ext>
                </a:extLst>
              </p:cNvPr>
              <p:cNvSpPr txBox="1"/>
              <p:nvPr/>
            </p:nvSpPr>
            <p:spPr>
              <a:xfrm>
                <a:off x="8246781" y="1972719"/>
                <a:ext cx="774915" cy="440169"/>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[EoR]</a:t>
                </a:r>
              </a:p>
            </p:txBody>
          </p:sp>
          <p:sp>
            <p:nvSpPr>
              <p:cNvPr id="27" name="TextBox 26">
                <a:extLst>
                  <a:ext uri="{FF2B5EF4-FFF2-40B4-BE49-F238E27FC236}">
                    <a16:creationId xmlns:a16="http://schemas.microsoft.com/office/drawing/2014/main" id="{A76EB7B1-9B0E-3AB7-0C0F-E8BE930043A6}"/>
                  </a:ext>
                </a:extLst>
              </p:cNvPr>
              <p:cNvSpPr txBox="1"/>
              <p:nvPr/>
            </p:nvSpPr>
            <p:spPr>
              <a:xfrm>
                <a:off x="2098498" y="2392803"/>
                <a:ext cx="7840623" cy="569630"/>
              </a:xfrm>
              <a:prstGeom prst="rect">
                <a:avLst/>
              </a:prstGeom>
              <a:solidFill>
                <a:schemeClr val="accent2"/>
              </a:solid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Language Model Head</a:t>
                </a:r>
              </a:p>
            </p:txBody>
          </p:sp>
          <p:sp>
            <p:nvSpPr>
              <p:cNvPr id="29" name="TextBox 28">
                <a:extLst>
                  <a:ext uri="{FF2B5EF4-FFF2-40B4-BE49-F238E27FC236}">
                    <a16:creationId xmlns:a16="http://schemas.microsoft.com/office/drawing/2014/main" id="{0993FE8C-FDF6-54F3-6F78-29BB86B3AFB1}"/>
                  </a:ext>
                </a:extLst>
              </p:cNvPr>
              <p:cNvSpPr txBox="1"/>
              <p:nvPr/>
            </p:nvSpPr>
            <p:spPr>
              <a:xfrm>
                <a:off x="9422138" y="5324764"/>
                <a:ext cx="1352278" cy="440169"/>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Tokens</a:t>
                </a:r>
              </a:p>
            </p:txBody>
          </p:sp>
          <p:sp>
            <p:nvSpPr>
              <p:cNvPr id="30" name="TextBox 29">
                <a:extLst>
                  <a:ext uri="{FF2B5EF4-FFF2-40B4-BE49-F238E27FC236}">
                    <a16:creationId xmlns:a16="http://schemas.microsoft.com/office/drawing/2014/main" id="{5BA82F05-9756-CF20-806E-454A6D6D9729}"/>
                  </a:ext>
                </a:extLst>
              </p:cNvPr>
              <p:cNvSpPr txBox="1"/>
              <p:nvPr/>
            </p:nvSpPr>
            <p:spPr>
              <a:xfrm>
                <a:off x="9428517" y="4882480"/>
                <a:ext cx="1339521" cy="440169"/>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Embeddings</a:t>
                </a:r>
              </a:p>
            </p:txBody>
          </p:sp>
          <p:sp>
            <p:nvSpPr>
              <p:cNvPr id="31" name="TextBox 30">
                <a:extLst>
                  <a:ext uri="{FF2B5EF4-FFF2-40B4-BE49-F238E27FC236}">
                    <a16:creationId xmlns:a16="http://schemas.microsoft.com/office/drawing/2014/main" id="{FF32558D-DE27-9742-EED9-970C0A4B0C60}"/>
                  </a:ext>
                </a:extLst>
              </p:cNvPr>
              <p:cNvSpPr txBox="1"/>
              <p:nvPr/>
            </p:nvSpPr>
            <p:spPr>
              <a:xfrm>
                <a:off x="9428517" y="3167766"/>
                <a:ext cx="1339521" cy="440169"/>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Embeddings</a:t>
                </a:r>
              </a:p>
            </p:txBody>
          </p:sp>
          <p:sp>
            <p:nvSpPr>
              <p:cNvPr id="32" name="TextBox 31">
                <a:extLst>
                  <a:ext uri="{FF2B5EF4-FFF2-40B4-BE49-F238E27FC236}">
                    <a16:creationId xmlns:a16="http://schemas.microsoft.com/office/drawing/2014/main" id="{95F4574B-3AC9-2F4D-B067-C951661EF48A}"/>
                  </a:ext>
                </a:extLst>
              </p:cNvPr>
              <p:cNvSpPr txBox="1"/>
              <p:nvPr/>
            </p:nvSpPr>
            <p:spPr>
              <a:xfrm>
                <a:off x="9422138" y="1972719"/>
                <a:ext cx="1352278" cy="440169"/>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Tokens</a:t>
                </a:r>
              </a:p>
            </p:txBody>
          </p:sp>
        </p:grpSp>
        <p:sp>
          <p:nvSpPr>
            <p:cNvPr id="397" name="Rectangle 396">
              <a:extLst>
                <a:ext uri="{FF2B5EF4-FFF2-40B4-BE49-F238E27FC236}">
                  <a16:creationId xmlns:a16="http://schemas.microsoft.com/office/drawing/2014/main" id="{DEAC9DBE-2645-5A1D-B327-3B5AC6451917}"/>
                </a:ext>
              </a:extLst>
            </p:cNvPr>
            <p:cNvSpPr/>
            <p:nvPr/>
          </p:nvSpPr>
          <p:spPr>
            <a:xfrm>
              <a:off x="4731026" y="3578088"/>
              <a:ext cx="6586331" cy="2453053"/>
            </a:xfrm>
            <a:prstGeom prst="rect">
              <a:avLst/>
            </a:prstGeom>
            <a:noFill/>
            <a:ln w="158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3" name="Freeform 512">
            <a:extLst>
              <a:ext uri="{FF2B5EF4-FFF2-40B4-BE49-F238E27FC236}">
                <a16:creationId xmlns:a16="http://schemas.microsoft.com/office/drawing/2014/main" id="{FD34298E-71C2-8B67-4A8F-D0A02E6CABAD}"/>
              </a:ext>
            </a:extLst>
          </p:cNvPr>
          <p:cNvSpPr/>
          <p:nvPr/>
        </p:nvSpPr>
        <p:spPr>
          <a:xfrm>
            <a:off x="2584919" y="1335688"/>
            <a:ext cx="129402" cy="1975712"/>
          </a:xfrm>
          <a:custGeom>
            <a:avLst/>
            <a:gdLst>
              <a:gd name="connsiteX0" fmla="*/ 580 w 191080"/>
              <a:gd name="connsiteY0" fmla="*/ 0 h 3225800"/>
              <a:gd name="connsiteX1" fmla="*/ 127580 w 191080"/>
              <a:gd name="connsiteY1" fmla="*/ 850900 h 3225800"/>
              <a:gd name="connsiteX2" fmla="*/ 580 w 191080"/>
              <a:gd name="connsiteY2" fmla="*/ 2501900 h 3225800"/>
              <a:gd name="connsiteX3" fmla="*/ 191080 w 19108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91080" h="3225800">
                <a:moveTo>
                  <a:pt x="580" y="0"/>
                </a:moveTo>
                <a:cubicBezTo>
                  <a:pt x="64080" y="216958"/>
                  <a:pt x="127580" y="433917"/>
                  <a:pt x="127580" y="850900"/>
                </a:cubicBezTo>
                <a:cubicBezTo>
                  <a:pt x="127580" y="1267883"/>
                  <a:pt x="-10003" y="2106084"/>
                  <a:pt x="580" y="2501900"/>
                </a:cubicBezTo>
                <a:cubicBezTo>
                  <a:pt x="11163" y="2897716"/>
                  <a:pt x="101121" y="3061758"/>
                  <a:pt x="191080" y="32258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514" name="Freeform 513">
            <a:extLst>
              <a:ext uri="{FF2B5EF4-FFF2-40B4-BE49-F238E27FC236}">
                <a16:creationId xmlns:a16="http://schemas.microsoft.com/office/drawing/2014/main" id="{7B6F10C2-F583-6054-8892-E1C883ECF7C3}"/>
              </a:ext>
            </a:extLst>
          </p:cNvPr>
          <p:cNvSpPr/>
          <p:nvPr/>
        </p:nvSpPr>
        <p:spPr>
          <a:xfrm>
            <a:off x="2826129" y="1304574"/>
            <a:ext cx="309622" cy="1967934"/>
          </a:xfrm>
          <a:custGeom>
            <a:avLst/>
            <a:gdLst>
              <a:gd name="connsiteX0" fmla="*/ 0 w 457200"/>
              <a:gd name="connsiteY0" fmla="*/ 0 h 3213100"/>
              <a:gd name="connsiteX1" fmla="*/ 355600 w 457200"/>
              <a:gd name="connsiteY1" fmla="*/ 774700 h 3213100"/>
              <a:gd name="connsiteX2" fmla="*/ 304800 w 457200"/>
              <a:gd name="connsiteY2" fmla="*/ 2730500 h 3213100"/>
              <a:gd name="connsiteX3" fmla="*/ 457200 w 457200"/>
              <a:gd name="connsiteY3" fmla="*/ 3213100 h 3213100"/>
              <a:gd name="connsiteX4" fmla="*/ 457200 w 457200"/>
              <a:gd name="connsiteY4" fmla="*/ 3213100 h 3213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3213100">
                <a:moveTo>
                  <a:pt x="0" y="0"/>
                </a:moveTo>
                <a:cubicBezTo>
                  <a:pt x="152400" y="159808"/>
                  <a:pt x="304800" y="319617"/>
                  <a:pt x="355600" y="774700"/>
                </a:cubicBezTo>
                <a:cubicBezTo>
                  <a:pt x="406400" y="1229783"/>
                  <a:pt x="287867" y="2324100"/>
                  <a:pt x="304800" y="2730500"/>
                </a:cubicBezTo>
                <a:cubicBezTo>
                  <a:pt x="321733" y="3136900"/>
                  <a:pt x="457200" y="3213100"/>
                  <a:pt x="457200" y="3213100"/>
                </a:cubicBezTo>
                <a:lnTo>
                  <a:pt x="457200" y="3213100"/>
                </a:ln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515" name="Freeform 514">
            <a:extLst>
              <a:ext uri="{FF2B5EF4-FFF2-40B4-BE49-F238E27FC236}">
                <a16:creationId xmlns:a16="http://schemas.microsoft.com/office/drawing/2014/main" id="{1B7C5AEF-3E70-4A9A-97FE-A081CC605BF1}"/>
              </a:ext>
            </a:extLst>
          </p:cNvPr>
          <p:cNvSpPr/>
          <p:nvPr/>
        </p:nvSpPr>
        <p:spPr>
          <a:xfrm>
            <a:off x="3170154" y="1304574"/>
            <a:ext cx="404229" cy="1944944"/>
          </a:xfrm>
          <a:custGeom>
            <a:avLst/>
            <a:gdLst>
              <a:gd name="connsiteX0" fmla="*/ 0 w 596900"/>
              <a:gd name="connsiteY0" fmla="*/ 0 h 3175563"/>
              <a:gd name="connsiteX1" fmla="*/ 469900 w 596900"/>
              <a:gd name="connsiteY1" fmla="*/ 774700 h 3175563"/>
              <a:gd name="connsiteX2" fmla="*/ 393700 w 596900"/>
              <a:gd name="connsiteY2" fmla="*/ 2781300 h 3175563"/>
              <a:gd name="connsiteX3" fmla="*/ 596900 w 596900"/>
              <a:gd name="connsiteY3" fmla="*/ 3175000 h 3175563"/>
            </a:gdLst>
            <a:ahLst/>
            <a:cxnLst>
              <a:cxn ang="0">
                <a:pos x="connsiteX0" y="connsiteY0"/>
              </a:cxn>
              <a:cxn ang="0">
                <a:pos x="connsiteX1" y="connsiteY1"/>
              </a:cxn>
              <a:cxn ang="0">
                <a:pos x="connsiteX2" y="connsiteY2"/>
              </a:cxn>
              <a:cxn ang="0">
                <a:pos x="connsiteX3" y="connsiteY3"/>
              </a:cxn>
            </a:cxnLst>
            <a:rect l="l" t="t" r="r" b="b"/>
            <a:pathLst>
              <a:path w="596900" h="3175563">
                <a:moveTo>
                  <a:pt x="0" y="0"/>
                </a:moveTo>
                <a:cubicBezTo>
                  <a:pt x="202141" y="155575"/>
                  <a:pt x="404283" y="311150"/>
                  <a:pt x="469900" y="774700"/>
                </a:cubicBezTo>
                <a:cubicBezTo>
                  <a:pt x="535517" y="1238250"/>
                  <a:pt x="372533" y="2381250"/>
                  <a:pt x="393700" y="2781300"/>
                </a:cubicBezTo>
                <a:cubicBezTo>
                  <a:pt x="414867" y="3181350"/>
                  <a:pt x="505883" y="3178175"/>
                  <a:pt x="596900" y="31750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403" name="Freeform 402">
            <a:extLst>
              <a:ext uri="{FF2B5EF4-FFF2-40B4-BE49-F238E27FC236}">
                <a16:creationId xmlns:a16="http://schemas.microsoft.com/office/drawing/2014/main" id="{F497FD8B-5D2A-19E1-9370-A578812E1543}"/>
              </a:ext>
            </a:extLst>
          </p:cNvPr>
          <p:cNvSpPr/>
          <p:nvPr/>
        </p:nvSpPr>
        <p:spPr>
          <a:xfrm>
            <a:off x="3565782" y="1312352"/>
            <a:ext cx="361226" cy="1952377"/>
          </a:xfrm>
          <a:custGeom>
            <a:avLst/>
            <a:gdLst>
              <a:gd name="connsiteX0" fmla="*/ 0 w 533400"/>
              <a:gd name="connsiteY0" fmla="*/ 0 h 3187700"/>
              <a:gd name="connsiteX1" fmla="*/ 482600 w 533400"/>
              <a:gd name="connsiteY1" fmla="*/ 787400 h 3187700"/>
              <a:gd name="connsiteX2" fmla="*/ 419100 w 533400"/>
              <a:gd name="connsiteY2" fmla="*/ 2616200 h 3187700"/>
              <a:gd name="connsiteX3" fmla="*/ 533400 w 5334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533400" h="3187700">
                <a:moveTo>
                  <a:pt x="0" y="0"/>
                </a:moveTo>
                <a:cubicBezTo>
                  <a:pt x="206375" y="175683"/>
                  <a:pt x="412750" y="351367"/>
                  <a:pt x="482600" y="787400"/>
                </a:cubicBezTo>
                <a:cubicBezTo>
                  <a:pt x="552450" y="1223433"/>
                  <a:pt x="410633" y="2216150"/>
                  <a:pt x="419100" y="2616200"/>
                </a:cubicBezTo>
                <a:cubicBezTo>
                  <a:pt x="427567" y="3016250"/>
                  <a:pt x="480483" y="3101975"/>
                  <a:pt x="5334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404" name="Freeform 403">
            <a:extLst>
              <a:ext uri="{FF2B5EF4-FFF2-40B4-BE49-F238E27FC236}">
                <a16:creationId xmlns:a16="http://schemas.microsoft.com/office/drawing/2014/main" id="{FC3CAD9C-D689-A7A2-3A63-C179695EB8EA}"/>
              </a:ext>
            </a:extLst>
          </p:cNvPr>
          <p:cNvSpPr/>
          <p:nvPr/>
        </p:nvSpPr>
        <p:spPr>
          <a:xfrm>
            <a:off x="3892605" y="1289017"/>
            <a:ext cx="533238" cy="1991269"/>
          </a:xfrm>
          <a:custGeom>
            <a:avLst/>
            <a:gdLst>
              <a:gd name="connsiteX0" fmla="*/ 0 w 787400"/>
              <a:gd name="connsiteY0" fmla="*/ 0 h 3251200"/>
              <a:gd name="connsiteX1" fmla="*/ 609600 w 787400"/>
              <a:gd name="connsiteY1" fmla="*/ 850900 h 3251200"/>
              <a:gd name="connsiteX2" fmla="*/ 546100 w 787400"/>
              <a:gd name="connsiteY2" fmla="*/ 2654300 h 3251200"/>
              <a:gd name="connsiteX3" fmla="*/ 787400 w 7874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787400" h="3251200">
                <a:moveTo>
                  <a:pt x="0" y="0"/>
                </a:moveTo>
                <a:cubicBezTo>
                  <a:pt x="259291" y="204258"/>
                  <a:pt x="518583" y="408517"/>
                  <a:pt x="609600" y="850900"/>
                </a:cubicBezTo>
                <a:cubicBezTo>
                  <a:pt x="700617" y="1293283"/>
                  <a:pt x="516467" y="2254250"/>
                  <a:pt x="546100" y="2654300"/>
                </a:cubicBezTo>
                <a:cubicBezTo>
                  <a:pt x="575733" y="3054350"/>
                  <a:pt x="681566" y="3152775"/>
                  <a:pt x="787400" y="32512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405" name="Freeform 404">
            <a:extLst>
              <a:ext uri="{FF2B5EF4-FFF2-40B4-BE49-F238E27FC236}">
                <a16:creationId xmlns:a16="http://schemas.microsoft.com/office/drawing/2014/main" id="{38DF2D94-8AF8-CF78-1629-246AB18FFE3D}"/>
              </a:ext>
            </a:extLst>
          </p:cNvPr>
          <p:cNvSpPr/>
          <p:nvPr/>
        </p:nvSpPr>
        <p:spPr>
          <a:xfrm>
            <a:off x="4529051" y="1304574"/>
            <a:ext cx="309622" cy="1952377"/>
          </a:xfrm>
          <a:custGeom>
            <a:avLst/>
            <a:gdLst>
              <a:gd name="connsiteX0" fmla="*/ 0 w 457200"/>
              <a:gd name="connsiteY0" fmla="*/ 0 h 3187700"/>
              <a:gd name="connsiteX1" fmla="*/ 330200 w 457200"/>
              <a:gd name="connsiteY1" fmla="*/ 838200 h 3187700"/>
              <a:gd name="connsiteX2" fmla="*/ 215900 w 457200"/>
              <a:gd name="connsiteY2" fmla="*/ 2692400 h 3187700"/>
              <a:gd name="connsiteX3" fmla="*/ 457200 w 4572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57200" h="3187700">
                <a:moveTo>
                  <a:pt x="0" y="0"/>
                </a:moveTo>
                <a:cubicBezTo>
                  <a:pt x="147108" y="194733"/>
                  <a:pt x="294217" y="389467"/>
                  <a:pt x="330200" y="838200"/>
                </a:cubicBezTo>
                <a:cubicBezTo>
                  <a:pt x="366183" y="1286933"/>
                  <a:pt x="194733" y="2300817"/>
                  <a:pt x="215900" y="2692400"/>
                </a:cubicBezTo>
                <a:cubicBezTo>
                  <a:pt x="237067" y="3083983"/>
                  <a:pt x="347133" y="3135841"/>
                  <a:pt x="4572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sp>
        <p:nvSpPr>
          <p:cNvPr id="406" name="Freeform 405">
            <a:extLst>
              <a:ext uri="{FF2B5EF4-FFF2-40B4-BE49-F238E27FC236}">
                <a16:creationId xmlns:a16="http://schemas.microsoft.com/office/drawing/2014/main" id="{1C7103B5-6983-5BA5-5A38-623E583D7D9F}"/>
              </a:ext>
            </a:extLst>
          </p:cNvPr>
          <p:cNvSpPr/>
          <p:nvPr/>
        </p:nvSpPr>
        <p:spPr>
          <a:xfrm>
            <a:off x="5070890" y="1327909"/>
            <a:ext cx="111808" cy="1952377"/>
          </a:xfrm>
          <a:custGeom>
            <a:avLst/>
            <a:gdLst>
              <a:gd name="connsiteX0" fmla="*/ 0 w 165100"/>
              <a:gd name="connsiteY0" fmla="*/ 0 h 3187700"/>
              <a:gd name="connsiteX1" fmla="*/ 139700 w 165100"/>
              <a:gd name="connsiteY1" fmla="*/ 749300 h 3187700"/>
              <a:gd name="connsiteX2" fmla="*/ 38100 w 165100"/>
              <a:gd name="connsiteY2" fmla="*/ 2616200 h 3187700"/>
              <a:gd name="connsiteX3" fmla="*/ 165100 w 16510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165100" h="3187700">
                <a:moveTo>
                  <a:pt x="0" y="0"/>
                </a:moveTo>
                <a:cubicBezTo>
                  <a:pt x="66675" y="156633"/>
                  <a:pt x="133350" y="313267"/>
                  <a:pt x="139700" y="749300"/>
                </a:cubicBezTo>
                <a:cubicBezTo>
                  <a:pt x="146050" y="1185333"/>
                  <a:pt x="33867" y="2209800"/>
                  <a:pt x="38100" y="2616200"/>
                </a:cubicBezTo>
                <a:cubicBezTo>
                  <a:pt x="42333" y="3022600"/>
                  <a:pt x="103716" y="3105150"/>
                  <a:pt x="165100" y="3187700"/>
                </a:cubicBezTo>
              </a:path>
            </a:pathLst>
          </a:custGeom>
          <a:noFill/>
          <a:ln w="2540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Times New Roman" panose="02020603050405020304" pitchFamily="18" charset="0"/>
              <a:cs typeface="Times New Roman" panose="02020603050405020304" pitchFamily="18" charset="0"/>
            </a:endParaRPr>
          </a:p>
        </p:txBody>
      </p:sp>
      <p:cxnSp>
        <p:nvCxnSpPr>
          <p:cNvPr id="407" name="Curved Connector 406">
            <a:extLst>
              <a:ext uri="{FF2B5EF4-FFF2-40B4-BE49-F238E27FC236}">
                <a16:creationId xmlns:a16="http://schemas.microsoft.com/office/drawing/2014/main" id="{D9459138-5ABD-A297-4B5B-DF118651F531}"/>
              </a:ext>
            </a:extLst>
          </p:cNvPr>
          <p:cNvCxnSpPr>
            <a:cxnSpLocks/>
          </p:cNvCxnSpPr>
          <p:nvPr/>
        </p:nvCxnSpPr>
        <p:spPr>
          <a:xfrm>
            <a:off x="1710039" y="1992272"/>
            <a:ext cx="158396" cy="1050641"/>
          </a:xfrm>
          <a:prstGeom prst="curvedConnector3">
            <a:avLst>
              <a:gd name="adj1" fmla="val 50000"/>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8" name="Curved Connector 407">
            <a:extLst>
              <a:ext uri="{FF2B5EF4-FFF2-40B4-BE49-F238E27FC236}">
                <a16:creationId xmlns:a16="http://schemas.microsoft.com/office/drawing/2014/main" id="{5713CAD0-9545-BB72-C775-7F4452ABDC51}"/>
              </a:ext>
            </a:extLst>
          </p:cNvPr>
          <p:cNvCxnSpPr>
            <a:cxnSpLocks/>
          </p:cNvCxnSpPr>
          <p:nvPr/>
        </p:nvCxnSpPr>
        <p:spPr>
          <a:xfrm>
            <a:off x="1293794" y="1992272"/>
            <a:ext cx="154336" cy="1050641"/>
          </a:xfrm>
          <a:prstGeom prst="curvedConnector3">
            <a:avLst>
              <a:gd name="adj1" fmla="val 56800"/>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09" name="TextBox 408">
            <a:extLst>
              <a:ext uri="{FF2B5EF4-FFF2-40B4-BE49-F238E27FC236}">
                <a16:creationId xmlns:a16="http://schemas.microsoft.com/office/drawing/2014/main" id="{68C08A89-F996-B8C9-8788-690E2F42A962}"/>
              </a:ext>
            </a:extLst>
          </p:cNvPr>
          <p:cNvSpPr txBox="1"/>
          <p:nvPr/>
        </p:nvSpPr>
        <p:spPr>
          <a:xfrm>
            <a:off x="1597460" y="3643482"/>
            <a:ext cx="9009178" cy="523220"/>
          </a:xfrm>
          <a:prstGeom prst="rect">
            <a:avLst/>
          </a:prstGeom>
          <a:noFill/>
          <a:ln w="25400">
            <a:solidFill>
              <a:schemeClr val="accent2"/>
            </a:solidFill>
          </a:ln>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Janet’s ducks lay </a:t>
            </a:r>
            <a:r>
              <a:rPr lang="en-US" sz="1400" b="1" dirty="0">
                <a:solidFill>
                  <a:schemeClr val="accent1"/>
                </a:solidFill>
                <a:latin typeface="Times New Roman" panose="02020603050405020304" pitchFamily="18" charset="0"/>
                <a:cs typeface="Times New Roman" panose="02020603050405020304" pitchFamily="18" charset="0"/>
              </a:rPr>
              <a:t>16</a:t>
            </a:r>
            <a:r>
              <a:rPr lang="en-US" sz="1200" dirty="0">
                <a:latin typeface="Times New Roman" panose="02020603050405020304" pitchFamily="18" charset="0"/>
                <a:cs typeface="Times New Roman" panose="02020603050405020304" pitchFamily="18" charset="0"/>
              </a:rPr>
              <a:t> eggs per day. She eats </a:t>
            </a:r>
            <a:r>
              <a:rPr lang="en-US" sz="1400" b="1" dirty="0">
                <a:solidFill>
                  <a:schemeClr val="accent1"/>
                </a:solidFill>
                <a:latin typeface="Times New Roman" panose="02020603050405020304" pitchFamily="18" charset="0"/>
                <a:cs typeface="Times New Roman" panose="02020603050405020304" pitchFamily="18" charset="0"/>
              </a:rPr>
              <a:t>three</a:t>
            </a:r>
            <a:r>
              <a:rPr lang="en-US" sz="1200" dirty="0">
                <a:latin typeface="Times New Roman" panose="02020603050405020304" pitchFamily="18" charset="0"/>
                <a:cs typeface="Times New Roman" panose="02020603050405020304" pitchFamily="18" charset="0"/>
              </a:rPr>
              <a:t> for breakfast every morning and bakes muffins for her friends everyday with </a:t>
            </a:r>
            <a:r>
              <a:rPr lang="en-US" sz="1400" b="1" dirty="0">
                <a:solidFill>
                  <a:schemeClr val="accent1"/>
                </a:solidFill>
                <a:latin typeface="Times New Roman" panose="02020603050405020304" pitchFamily="18" charset="0"/>
                <a:cs typeface="Times New Roman" panose="02020603050405020304" pitchFamily="18" charset="0"/>
              </a:rPr>
              <a:t>four</a:t>
            </a:r>
            <a:r>
              <a:rPr lang="en-US" sz="1200" dirty="0">
                <a:latin typeface="Times New Roman" panose="02020603050405020304" pitchFamily="18" charset="0"/>
                <a:cs typeface="Times New Roman" panose="02020603050405020304" pitchFamily="18" charset="0"/>
              </a:rPr>
              <a:t>. She sells the remainder at the farmers’ market daily for $</a:t>
            </a:r>
            <a:r>
              <a:rPr lang="en-US" sz="1400" b="1" dirty="0">
                <a:solidFill>
                  <a:schemeClr val="accent1"/>
                </a:solidFill>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 per fresh duck egg. How much in dollars does she make every day at the farmers’ market?</a:t>
            </a:r>
          </a:p>
        </p:txBody>
      </p:sp>
      <p:sp>
        <p:nvSpPr>
          <p:cNvPr id="410" name="TextBox 409">
            <a:extLst>
              <a:ext uri="{FF2B5EF4-FFF2-40B4-BE49-F238E27FC236}">
                <a16:creationId xmlns:a16="http://schemas.microsoft.com/office/drawing/2014/main" id="{0AFC04FA-E060-6D3E-6E5B-74F86D261E9A}"/>
              </a:ext>
            </a:extLst>
          </p:cNvPr>
          <p:cNvSpPr txBox="1"/>
          <p:nvPr/>
        </p:nvSpPr>
        <p:spPr>
          <a:xfrm>
            <a:off x="505992" y="2237284"/>
            <a:ext cx="5309778" cy="630942"/>
          </a:xfrm>
          <a:prstGeom prst="rect">
            <a:avLst/>
          </a:prstGeom>
          <a:solidFill>
            <a:schemeClr val="tx2">
              <a:lumMod val="50000"/>
              <a:lumOff val="50000"/>
            </a:schemeClr>
          </a:solidFill>
        </p:spPr>
        <p:txBody>
          <a:bodyPr wrap="square" rtlCol="0">
            <a:spAutoFit/>
          </a:bodyPr>
          <a:lstStyle/>
          <a:p>
            <a:pPr algn="ctr"/>
            <a:endParaRPr lang="en-US" sz="900" dirty="0">
              <a:solidFill>
                <a:schemeClr val="bg1"/>
              </a:solidFill>
              <a:latin typeface="Times New Roman" panose="02020603050405020304" pitchFamily="18" charset="0"/>
              <a:cs typeface="Times New Roman" panose="02020603050405020304" pitchFamily="18" charset="0"/>
            </a:endParaRPr>
          </a:p>
          <a:p>
            <a:pPr algn="ctr"/>
            <a:r>
              <a:rPr lang="en-US" sz="1600" dirty="0">
                <a:solidFill>
                  <a:schemeClr val="bg1"/>
                </a:solidFill>
                <a:latin typeface="Times New Roman" panose="02020603050405020304" pitchFamily="18" charset="0"/>
                <a:cs typeface="Times New Roman" panose="02020603050405020304" pitchFamily="18" charset="0"/>
              </a:rPr>
              <a:t>Anchor Transformer (with causal attention)</a:t>
            </a:r>
          </a:p>
          <a:p>
            <a:pPr algn="ctr"/>
            <a:endParaRPr lang="en-US" sz="900" dirty="0">
              <a:solidFill>
                <a:schemeClr val="bg1"/>
              </a:solidFill>
              <a:latin typeface="Times New Roman" panose="02020603050405020304" pitchFamily="18" charset="0"/>
              <a:cs typeface="Times New Roman" panose="02020603050405020304" pitchFamily="18" charset="0"/>
            </a:endParaRPr>
          </a:p>
        </p:txBody>
      </p:sp>
      <p:sp>
        <p:nvSpPr>
          <p:cNvPr id="411" name="TextBox 410">
            <a:extLst>
              <a:ext uri="{FF2B5EF4-FFF2-40B4-BE49-F238E27FC236}">
                <a16:creationId xmlns:a16="http://schemas.microsoft.com/office/drawing/2014/main" id="{135C57EE-4847-3F52-AEA8-8C2B0873A4FD}"/>
              </a:ext>
            </a:extLst>
          </p:cNvPr>
          <p:cNvSpPr txBox="1"/>
          <p:nvPr/>
        </p:nvSpPr>
        <p:spPr>
          <a:xfrm>
            <a:off x="895266" y="3196845"/>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[BoA]</a:t>
            </a:r>
          </a:p>
        </p:txBody>
      </p:sp>
      <p:sp>
        <p:nvSpPr>
          <p:cNvPr id="412" name="TextBox 411">
            <a:extLst>
              <a:ext uri="{FF2B5EF4-FFF2-40B4-BE49-F238E27FC236}">
                <a16:creationId xmlns:a16="http://schemas.microsoft.com/office/drawing/2014/main" id="{2975F73B-B130-8D44-AFDC-3A3616A922CA}"/>
              </a:ext>
            </a:extLst>
          </p:cNvPr>
          <p:cNvSpPr txBox="1"/>
          <p:nvPr/>
        </p:nvSpPr>
        <p:spPr>
          <a:xfrm>
            <a:off x="2126146" y="3203739"/>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[EoA]</a:t>
            </a:r>
          </a:p>
        </p:txBody>
      </p:sp>
      <p:sp>
        <p:nvSpPr>
          <p:cNvPr id="413" name="TextBox 412">
            <a:extLst>
              <a:ext uri="{FF2B5EF4-FFF2-40B4-BE49-F238E27FC236}">
                <a16:creationId xmlns:a16="http://schemas.microsoft.com/office/drawing/2014/main" id="{20CC9D75-DB5A-3125-588D-09C0F5C4DAD9}"/>
              </a:ext>
            </a:extLst>
          </p:cNvPr>
          <p:cNvSpPr txBox="1"/>
          <p:nvPr/>
        </p:nvSpPr>
        <p:spPr>
          <a:xfrm>
            <a:off x="2958517" y="3194612"/>
            <a:ext cx="2272366" cy="261610"/>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&lt;&lt;16 – 3 – 4 = 9 &gt;&gt;  &lt;&lt;9 * 2 = 18&gt;&gt;</a:t>
            </a:r>
          </a:p>
        </p:txBody>
      </p:sp>
      <p:sp>
        <p:nvSpPr>
          <p:cNvPr id="414" name="TextBox 413">
            <a:extLst>
              <a:ext uri="{FF2B5EF4-FFF2-40B4-BE49-F238E27FC236}">
                <a16:creationId xmlns:a16="http://schemas.microsoft.com/office/drawing/2014/main" id="{C4148E24-92C2-7C45-602D-4E4F2430333A}"/>
              </a:ext>
            </a:extLst>
          </p:cNvPr>
          <p:cNvSpPr txBox="1"/>
          <p:nvPr/>
        </p:nvSpPr>
        <p:spPr>
          <a:xfrm>
            <a:off x="2602539" y="3196845"/>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[BoR]</a:t>
            </a:r>
          </a:p>
        </p:txBody>
      </p:sp>
      <p:sp>
        <p:nvSpPr>
          <p:cNvPr id="415" name="TextBox 414">
            <a:extLst>
              <a:ext uri="{FF2B5EF4-FFF2-40B4-BE49-F238E27FC236}">
                <a16:creationId xmlns:a16="http://schemas.microsoft.com/office/drawing/2014/main" id="{83D7299F-BE8F-1A14-0DD5-44023777D52E}"/>
              </a:ext>
            </a:extLst>
          </p:cNvPr>
          <p:cNvSpPr txBox="1"/>
          <p:nvPr/>
        </p:nvSpPr>
        <p:spPr>
          <a:xfrm>
            <a:off x="5092340" y="3196845"/>
            <a:ext cx="524783" cy="261610"/>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[EoR]</a:t>
            </a:r>
          </a:p>
        </p:txBody>
      </p:sp>
      <p:grpSp>
        <p:nvGrpSpPr>
          <p:cNvPr id="416" name="Group 415">
            <a:extLst>
              <a:ext uri="{FF2B5EF4-FFF2-40B4-BE49-F238E27FC236}">
                <a16:creationId xmlns:a16="http://schemas.microsoft.com/office/drawing/2014/main" id="{0B1BDB3B-5151-953D-909C-48C084A219C5}"/>
              </a:ext>
            </a:extLst>
          </p:cNvPr>
          <p:cNvGrpSpPr/>
          <p:nvPr/>
        </p:nvGrpSpPr>
        <p:grpSpPr>
          <a:xfrm>
            <a:off x="607518" y="2862426"/>
            <a:ext cx="4871063" cy="336027"/>
            <a:chOff x="2248414" y="4778748"/>
            <a:chExt cx="7192799" cy="548640"/>
          </a:xfrm>
        </p:grpSpPr>
        <p:sp>
          <p:nvSpPr>
            <p:cNvPr id="446" name="Rounded Rectangle 445">
              <a:extLst>
                <a:ext uri="{FF2B5EF4-FFF2-40B4-BE49-F238E27FC236}">
                  <a16:creationId xmlns:a16="http://schemas.microsoft.com/office/drawing/2014/main" id="{4B52C472-FF23-D8E7-EF45-70CF0166DD42}"/>
                </a:ext>
              </a:extLst>
            </p:cNvPr>
            <p:cNvSpPr/>
            <p:nvPr/>
          </p:nvSpPr>
          <p:spPr>
            <a:xfrm>
              <a:off x="2869054" y="4779979"/>
              <a:ext cx="365759" cy="54617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7" name="Rounded Rectangle 446">
              <a:extLst>
                <a:ext uri="{FF2B5EF4-FFF2-40B4-BE49-F238E27FC236}">
                  <a16:creationId xmlns:a16="http://schemas.microsoft.com/office/drawing/2014/main" id="{121437A0-5226-1D38-849A-514AC7900DC3}"/>
                </a:ext>
              </a:extLst>
            </p:cNvPr>
            <p:cNvSpPr/>
            <p:nvPr/>
          </p:nvSpPr>
          <p:spPr>
            <a:xfrm>
              <a:off x="3489693" y="4778748"/>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6" name="Rounded Rectangle 575">
              <a:extLst>
                <a:ext uri="{FF2B5EF4-FFF2-40B4-BE49-F238E27FC236}">
                  <a16:creationId xmlns:a16="http://schemas.microsoft.com/office/drawing/2014/main" id="{B545C5E4-5EB4-3C22-412E-036FBC1BE0FC}"/>
                </a:ext>
              </a:extLst>
            </p:cNvPr>
            <p:cNvSpPr/>
            <p:nvPr/>
          </p:nvSpPr>
          <p:spPr>
            <a:xfrm>
              <a:off x="4110333" y="4778748"/>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7" name="Rounded Rectangle 576">
              <a:extLst>
                <a:ext uri="{FF2B5EF4-FFF2-40B4-BE49-F238E27FC236}">
                  <a16:creationId xmlns:a16="http://schemas.microsoft.com/office/drawing/2014/main" id="{C1B51FEC-CE02-A7CD-2EAA-5C6A4058DB0E}"/>
                </a:ext>
              </a:extLst>
            </p:cNvPr>
            <p:cNvSpPr/>
            <p:nvPr/>
          </p:nvSpPr>
          <p:spPr>
            <a:xfrm>
              <a:off x="4730973" y="4778748"/>
              <a:ext cx="365760" cy="54864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8" name="Rounded Rectangle 577">
              <a:extLst>
                <a:ext uri="{FF2B5EF4-FFF2-40B4-BE49-F238E27FC236}">
                  <a16:creationId xmlns:a16="http://schemas.microsoft.com/office/drawing/2014/main" id="{989CCDC7-6EC2-D2FF-9CD2-96B79B5D902B}"/>
                </a:ext>
              </a:extLst>
            </p:cNvPr>
            <p:cNvSpPr/>
            <p:nvPr/>
          </p:nvSpPr>
          <p:spPr>
            <a:xfrm>
              <a:off x="5351613" y="4778748"/>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79" name="Rounded Rectangle 578">
              <a:extLst>
                <a:ext uri="{FF2B5EF4-FFF2-40B4-BE49-F238E27FC236}">
                  <a16:creationId xmlns:a16="http://schemas.microsoft.com/office/drawing/2014/main" id="{7FE2DEA2-E3F6-CB16-26C0-DC188BDE57C5}"/>
                </a:ext>
              </a:extLst>
            </p:cNvPr>
            <p:cNvSpPr/>
            <p:nvPr/>
          </p:nvSpPr>
          <p:spPr>
            <a:xfrm>
              <a:off x="597225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0" name="Rounded Rectangle 579">
              <a:extLst>
                <a:ext uri="{FF2B5EF4-FFF2-40B4-BE49-F238E27FC236}">
                  <a16:creationId xmlns:a16="http://schemas.microsoft.com/office/drawing/2014/main" id="{4B50DA13-B75D-8BBF-B3FD-6858015D35D7}"/>
                </a:ext>
              </a:extLst>
            </p:cNvPr>
            <p:cNvSpPr/>
            <p:nvPr/>
          </p:nvSpPr>
          <p:spPr>
            <a:xfrm>
              <a:off x="659289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1" name="Rounded Rectangle 580">
              <a:extLst>
                <a:ext uri="{FF2B5EF4-FFF2-40B4-BE49-F238E27FC236}">
                  <a16:creationId xmlns:a16="http://schemas.microsoft.com/office/drawing/2014/main" id="{A5BE68B6-DACB-DDB1-2182-EECCED9EE2AD}"/>
                </a:ext>
              </a:extLst>
            </p:cNvPr>
            <p:cNvSpPr/>
            <p:nvPr/>
          </p:nvSpPr>
          <p:spPr>
            <a:xfrm>
              <a:off x="721353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2" name="Rounded Rectangle 581">
              <a:extLst>
                <a:ext uri="{FF2B5EF4-FFF2-40B4-BE49-F238E27FC236}">
                  <a16:creationId xmlns:a16="http://schemas.microsoft.com/office/drawing/2014/main" id="{72DBBC51-6FA6-3D9B-48F2-AD2D0539EA40}"/>
                </a:ext>
              </a:extLst>
            </p:cNvPr>
            <p:cNvSpPr/>
            <p:nvPr/>
          </p:nvSpPr>
          <p:spPr>
            <a:xfrm>
              <a:off x="783417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3" name="Rounded Rectangle 582">
              <a:extLst>
                <a:ext uri="{FF2B5EF4-FFF2-40B4-BE49-F238E27FC236}">
                  <a16:creationId xmlns:a16="http://schemas.microsoft.com/office/drawing/2014/main" id="{EC2256A7-8555-3BF7-7153-C7DF8F7C52CC}"/>
                </a:ext>
              </a:extLst>
            </p:cNvPr>
            <p:cNvSpPr/>
            <p:nvPr/>
          </p:nvSpPr>
          <p:spPr>
            <a:xfrm>
              <a:off x="8454813"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4" name="Rounded Rectangle 583">
              <a:extLst>
                <a:ext uri="{FF2B5EF4-FFF2-40B4-BE49-F238E27FC236}">
                  <a16:creationId xmlns:a16="http://schemas.microsoft.com/office/drawing/2014/main" id="{78DBF40E-D5CB-F29C-94F4-8F5AF0C6EAE6}"/>
                </a:ext>
              </a:extLst>
            </p:cNvPr>
            <p:cNvSpPr/>
            <p:nvPr/>
          </p:nvSpPr>
          <p:spPr>
            <a:xfrm>
              <a:off x="9075453" y="4778748"/>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85" name="Rounded Rectangle 584">
              <a:extLst>
                <a:ext uri="{FF2B5EF4-FFF2-40B4-BE49-F238E27FC236}">
                  <a16:creationId xmlns:a16="http://schemas.microsoft.com/office/drawing/2014/main" id="{8250E4B7-7B09-5ECC-FDDF-22B4822EE079}"/>
                </a:ext>
              </a:extLst>
            </p:cNvPr>
            <p:cNvSpPr/>
            <p:nvPr/>
          </p:nvSpPr>
          <p:spPr>
            <a:xfrm>
              <a:off x="2248414" y="4778748"/>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imes New Roman" panose="02020603050405020304" pitchFamily="18" charset="0"/>
                  <a:cs typeface="Times New Roman" panose="02020603050405020304" pitchFamily="18" charset="0"/>
                </a:rPr>
                <a:t>…</a:t>
              </a:r>
            </a:p>
          </p:txBody>
        </p:sp>
      </p:grpSp>
      <p:grpSp>
        <p:nvGrpSpPr>
          <p:cNvPr id="417" name="Group 416">
            <a:extLst>
              <a:ext uri="{FF2B5EF4-FFF2-40B4-BE49-F238E27FC236}">
                <a16:creationId xmlns:a16="http://schemas.microsoft.com/office/drawing/2014/main" id="{5A322B18-175A-8E83-B3CE-D15CF980E2E1}"/>
              </a:ext>
            </a:extLst>
          </p:cNvPr>
          <p:cNvGrpSpPr/>
          <p:nvPr/>
        </p:nvGrpSpPr>
        <p:grpSpPr>
          <a:xfrm>
            <a:off x="629851" y="1811785"/>
            <a:ext cx="4826396" cy="336027"/>
            <a:chOff x="2248415" y="3063337"/>
            <a:chExt cx="7126842" cy="548640"/>
          </a:xfrm>
        </p:grpSpPr>
        <p:sp>
          <p:nvSpPr>
            <p:cNvPr id="432" name="Rounded Rectangle 431">
              <a:extLst>
                <a:ext uri="{FF2B5EF4-FFF2-40B4-BE49-F238E27FC236}">
                  <a16:creationId xmlns:a16="http://schemas.microsoft.com/office/drawing/2014/main" id="{A0384706-F2EF-07DA-AF0C-C0A1C67850F3}"/>
                </a:ext>
              </a:extLst>
            </p:cNvPr>
            <p:cNvSpPr/>
            <p:nvPr/>
          </p:nvSpPr>
          <p:spPr>
            <a:xfrm>
              <a:off x="9009497" y="3063337"/>
              <a:ext cx="365760" cy="548640"/>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3" name="Rounded Rectangle 432">
              <a:extLst>
                <a:ext uri="{FF2B5EF4-FFF2-40B4-BE49-F238E27FC236}">
                  <a16:creationId xmlns:a16="http://schemas.microsoft.com/office/drawing/2014/main" id="{DFC86A07-591A-F8E6-C493-F2DA6E54AC23}"/>
                </a:ext>
              </a:extLst>
            </p:cNvPr>
            <p:cNvSpPr/>
            <p:nvPr/>
          </p:nvSpPr>
          <p:spPr>
            <a:xfrm>
              <a:off x="2248415" y="3064568"/>
              <a:ext cx="365759" cy="546179"/>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4" name="Rounded Rectangle 433">
              <a:extLst>
                <a:ext uri="{FF2B5EF4-FFF2-40B4-BE49-F238E27FC236}">
                  <a16:creationId xmlns:a16="http://schemas.microsoft.com/office/drawing/2014/main" id="{43B19B5C-71C4-7C06-7663-A5A53EEFF90A}"/>
                </a:ext>
              </a:extLst>
            </p:cNvPr>
            <p:cNvSpPr/>
            <p:nvPr/>
          </p:nvSpPr>
          <p:spPr>
            <a:xfrm>
              <a:off x="2863058" y="3063337"/>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5" name="Rounded Rectangle 434">
              <a:extLst>
                <a:ext uri="{FF2B5EF4-FFF2-40B4-BE49-F238E27FC236}">
                  <a16:creationId xmlns:a16="http://schemas.microsoft.com/office/drawing/2014/main" id="{7C59CF12-A00F-B61E-7C21-1E6B81BD7F8A}"/>
                </a:ext>
              </a:extLst>
            </p:cNvPr>
            <p:cNvSpPr/>
            <p:nvPr/>
          </p:nvSpPr>
          <p:spPr>
            <a:xfrm>
              <a:off x="3477702" y="3063337"/>
              <a:ext cx="365760" cy="548640"/>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6" name="Rounded Rectangle 435">
              <a:extLst>
                <a:ext uri="{FF2B5EF4-FFF2-40B4-BE49-F238E27FC236}">
                  <a16:creationId xmlns:a16="http://schemas.microsoft.com/office/drawing/2014/main" id="{41493061-7A70-8A5B-0C47-9C059D1783C4}"/>
                </a:ext>
              </a:extLst>
            </p:cNvPr>
            <p:cNvSpPr/>
            <p:nvPr/>
          </p:nvSpPr>
          <p:spPr>
            <a:xfrm>
              <a:off x="4092346" y="3063337"/>
              <a:ext cx="365760" cy="548640"/>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38" name="Rounded Rectangle 437">
              <a:extLst>
                <a:ext uri="{FF2B5EF4-FFF2-40B4-BE49-F238E27FC236}">
                  <a16:creationId xmlns:a16="http://schemas.microsoft.com/office/drawing/2014/main" id="{D521D931-103D-460F-1276-8841FE72B3EC}"/>
                </a:ext>
              </a:extLst>
            </p:cNvPr>
            <p:cNvSpPr/>
            <p:nvPr/>
          </p:nvSpPr>
          <p:spPr>
            <a:xfrm>
              <a:off x="4706990" y="3063337"/>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0" name="Rounded Rectangle 439">
              <a:extLst>
                <a:ext uri="{FF2B5EF4-FFF2-40B4-BE49-F238E27FC236}">
                  <a16:creationId xmlns:a16="http://schemas.microsoft.com/office/drawing/2014/main" id="{9EC4141B-5D69-1A6D-43F7-B7F6C8514569}"/>
                </a:ext>
              </a:extLst>
            </p:cNvPr>
            <p:cNvSpPr/>
            <p:nvPr/>
          </p:nvSpPr>
          <p:spPr>
            <a:xfrm>
              <a:off x="5321634"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1" name="Rounded Rectangle 440">
              <a:extLst>
                <a:ext uri="{FF2B5EF4-FFF2-40B4-BE49-F238E27FC236}">
                  <a16:creationId xmlns:a16="http://schemas.microsoft.com/office/drawing/2014/main" id="{49E1DBFD-61BF-5426-14F2-72C0D702CFE5}"/>
                </a:ext>
              </a:extLst>
            </p:cNvPr>
            <p:cNvSpPr/>
            <p:nvPr/>
          </p:nvSpPr>
          <p:spPr>
            <a:xfrm>
              <a:off x="5936278"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2" name="Rounded Rectangle 441">
              <a:extLst>
                <a:ext uri="{FF2B5EF4-FFF2-40B4-BE49-F238E27FC236}">
                  <a16:creationId xmlns:a16="http://schemas.microsoft.com/office/drawing/2014/main" id="{EE6746D1-7313-4941-AFDF-153B60AFAF23}"/>
                </a:ext>
              </a:extLst>
            </p:cNvPr>
            <p:cNvSpPr/>
            <p:nvPr/>
          </p:nvSpPr>
          <p:spPr>
            <a:xfrm>
              <a:off x="6550922"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3" name="Rounded Rectangle 442">
              <a:extLst>
                <a:ext uri="{FF2B5EF4-FFF2-40B4-BE49-F238E27FC236}">
                  <a16:creationId xmlns:a16="http://schemas.microsoft.com/office/drawing/2014/main" id="{4625DAD2-A3C5-5918-4FB4-2A8AAE81D519}"/>
                </a:ext>
              </a:extLst>
            </p:cNvPr>
            <p:cNvSpPr/>
            <p:nvPr/>
          </p:nvSpPr>
          <p:spPr>
            <a:xfrm>
              <a:off x="7165566"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4" name="Rounded Rectangle 443">
              <a:extLst>
                <a:ext uri="{FF2B5EF4-FFF2-40B4-BE49-F238E27FC236}">
                  <a16:creationId xmlns:a16="http://schemas.microsoft.com/office/drawing/2014/main" id="{D9BE075E-E9EC-76A0-3518-7106FDC3D5E6}"/>
                </a:ext>
              </a:extLst>
            </p:cNvPr>
            <p:cNvSpPr/>
            <p:nvPr/>
          </p:nvSpPr>
          <p:spPr>
            <a:xfrm>
              <a:off x="7780210" y="3063337"/>
              <a:ext cx="365760" cy="548640"/>
            </a:xfrm>
            <a:prstGeom prst="round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5" name="Rounded Rectangle 444">
              <a:extLst>
                <a:ext uri="{FF2B5EF4-FFF2-40B4-BE49-F238E27FC236}">
                  <a16:creationId xmlns:a16="http://schemas.microsoft.com/office/drawing/2014/main" id="{7754BCF1-C2BA-4850-9EB3-71787A30132F}"/>
                </a:ext>
              </a:extLst>
            </p:cNvPr>
            <p:cNvSpPr/>
            <p:nvPr/>
          </p:nvSpPr>
          <p:spPr>
            <a:xfrm>
              <a:off x="8394854" y="3063337"/>
              <a:ext cx="365760" cy="54864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18" name="TextBox 417">
            <a:extLst>
              <a:ext uri="{FF2B5EF4-FFF2-40B4-BE49-F238E27FC236}">
                <a16:creationId xmlns:a16="http://schemas.microsoft.com/office/drawing/2014/main" id="{F12672A3-6A43-C1AA-CB18-87D72DF68150}"/>
              </a:ext>
            </a:extLst>
          </p:cNvPr>
          <p:cNvSpPr txBox="1"/>
          <p:nvPr/>
        </p:nvSpPr>
        <p:spPr>
          <a:xfrm>
            <a:off x="5182698" y="1143810"/>
            <a:ext cx="326091" cy="261610"/>
          </a:xfrm>
          <a:prstGeom prst="rect">
            <a:avLst/>
          </a:prstGeom>
          <a:noFill/>
          <a:ln w="25400">
            <a:solidFill>
              <a:schemeClr val="accent3"/>
            </a:solidFill>
          </a:ln>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18</a:t>
            </a:r>
          </a:p>
        </p:txBody>
      </p:sp>
      <p:sp>
        <p:nvSpPr>
          <p:cNvPr id="419" name="TextBox 418">
            <a:extLst>
              <a:ext uri="{FF2B5EF4-FFF2-40B4-BE49-F238E27FC236}">
                <a16:creationId xmlns:a16="http://schemas.microsoft.com/office/drawing/2014/main" id="{5313C52E-8D43-A634-FA00-E205FF2B6458}"/>
              </a:ext>
            </a:extLst>
          </p:cNvPr>
          <p:cNvSpPr txBox="1"/>
          <p:nvPr/>
        </p:nvSpPr>
        <p:spPr>
          <a:xfrm>
            <a:off x="491308" y="1143810"/>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[BoA]</a:t>
            </a:r>
          </a:p>
        </p:txBody>
      </p:sp>
      <p:sp>
        <p:nvSpPr>
          <p:cNvPr id="420" name="TextBox 419">
            <a:extLst>
              <a:ext uri="{FF2B5EF4-FFF2-40B4-BE49-F238E27FC236}">
                <a16:creationId xmlns:a16="http://schemas.microsoft.com/office/drawing/2014/main" id="{6937B7ED-4B0B-6ED4-DFBC-199BD6D9F7CE}"/>
              </a:ext>
            </a:extLst>
          </p:cNvPr>
          <p:cNvSpPr txBox="1"/>
          <p:nvPr/>
        </p:nvSpPr>
        <p:spPr>
          <a:xfrm>
            <a:off x="1729893" y="1143810"/>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[EoA]</a:t>
            </a:r>
          </a:p>
        </p:txBody>
      </p:sp>
      <p:sp>
        <p:nvSpPr>
          <p:cNvPr id="421" name="TextBox 420">
            <a:extLst>
              <a:ext uri="{FF2B5EF4-FFF2-40B4-BE49-F238E27FC236}">
                <a16:creationId xmlns:a16="http://schemas.microsoft.com/office/drawing/2014/main" id="{81895C3C-CA1F-74A4-CAA9-48C315ACCF1C}"/>
              </a:ext>
            </a:extLst>
          </p:cNvPr>
          <p:cNvSpPr txBox="1"/>
          <p:nvPr/>
        </p:nvSpPr>
        <p:spPr>
          <a:xfrm>
            <a:off x="2519939" y="1141577"/>
            <a:ext cx="2272366" cy="261610"/>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&lt;&lt;16 – 3 – 4 = 9 &gt;&gt;  &lt;&lt;9 * 2 = 18&gt;&gt;</a:t>
            </a:r>
          </a:p>
        </p:txBody>
      </p:sp>
      <p:sp>
        <p:nvSpPr>
          <p:cNvPr id="422" name="TextBox 421">
            <a:extLst>
              <a:ext uri="{FF2B5EF4-FFF2-40B4-BE49-F238E27FC236}">
                <a16:creationId xmlns:a16="http://schemas.microsoft.com/office/drawing/2014/main" id="{84D62184-1322-E698-27B5-1F77C8E8E32E}"/>
              </a:ext>
            </a:extLst>
          </p:cNvPr>
          <p:cNvSpPr txBox="1"/>
          <p:nvPr/>
        </p:nvSpPr>
        <p:spPr>
          <a:xfrm>
            <a:off x="2158605" y="1143810"/>
            <a:ext cx="524783" cy="253916"/>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[BoR]</a:t>
            </a:r>
          </a:p>
        </p:txBody>
      </p:sp>
      <p:sp>
        <p:nvSpPr>
          <p:cNvPr id="423" name="TextBox 422">
            <a:extLst>
              <a:ext uri="{FF2B5EF4-FFF2-40B4-BE49-F238E27FC236}">
                <a16:creationId xmlns:a16="http://schemas.microsoft.com/office/drawing/2014/main" id="{FE90EF4B-6047-882E-91B9-B43C51447BDA}"/>
              </a:ext>
            </a:extLst>
          </p:cNvPr>
          <p:cNvSpPr txBox="1"/>
          <p:nvPr/>
        </p:nvSpPr>
        <p:spPr>
          <a:xfrm>
            <a:off x="4669696" y="1143810"/>
            <a:ext cx="524783" cy="261610"/>
          </a:xfrm>
          <a:prstGeom prst="rect">
            <a:avLst/>
          </a:prstGeom>
          <a:noFill/>
        </p:spPr>
        <p:txBody>
          <a:bodyPr wrap="square" rtlCol="0">
            <a:spAutoFit/>
          </a:bodyPr>
          <a:lstStyle/>
          <a:p>
            <a:pPr algn="ctr"/>
            <a:r>
              <a:rPr lang="en-US" sz="1050" dirty="0">
                <a:latin typeface="Times New Roman" panose="02020603050405020304" pitchFamily="18" charset="0"/>
                <a:cs typeface="Times New Roman" panose="02020603050405020304" pitchFamily="18" charset="0"/>
              </a:rPr>
              <a:t>[EoR]</a:t>
            </a:r>
          </a:p>
        </p:txBody>
      </p:sp>
      <p:sp>
        <p:nvSpPr>
          <p:cNvPr id="424" name="TextBox 423">
            <a:extLst>
              <a:ext uri="{FF2B5EF4-FFF2-40B4-BE49-F238E27FC236}">
                <a16:creationId xmlns:a16="http://schemas.microsoft.com/office/drawing/2014/main" id="{ED313652-8457-D0E6-639C-8D90105B12E5}"/>
              </a:ext>
            </a:extLst>
          </p:cNvPr>
          <p:cNvSpPr txBox="1"/>
          <p:nvPr/>
        </p:nvSpPr>
        <p:spPr>
          <a:xfrm>
            <a:off x="505992" y="1401101"/>
            <a:ext cx="5309778" cy="338554"/>
          </a:xfrm>
          <a:prstGeom prst="rect">
            <a:avLst/>
          </a:prstGeom>
          <a:solidFill>
            <a:schemeClr val="accent2"/>
          </a:solidFill>
        </p:spPr>
        <p:txBody>
          <a:bodyPr wrap="square" rtlCol="0">
            <a:spAutoFit/>
          </a:bodyPr>
          <a:lstStyle/>
          <a:p>
            <a:pPr algn="ctr"/>
            <a:r>
              <a:rPr lang="en-US" sz="1600" dirty="0">
                <a:solidFill>
                  <a:schemeClr val="bg1"/>
                </a:solidFill>
                <a:latin typeface="Times New Roman" panose="02020603050405020304" pitchFamily="18" charset="0"/>
                <a:cs typeface="Times New Roman" panose="02020603050405020304" pitchFamily="18" charset="0"/>
              </a:rPr>
              <a:t>Language Model Head</a:t>
            </a:r>
          </a:p>
        </p:txBody>
      </p:sp>
      <p:cxnSp>
        <p:nvCxnSpPr>
          <p:cNvPr id="425" name="Curved Connector 424">
            <a:extLst>
              <a:ext uri="{FF2B5EF4-FFF2-40B4-BE49-F238E27FC236}">
                <a16:creationId xmlns:a16="http://schemas.microsoft.com/office/drawing/2014/main" id="{AE6343CC-AA9B-C3D3-5231-47443A693B8B}"/>
              </a:ext>
            </a:extLst>
          </p:cNvPr>
          <p:cNvCxnSpPr>
            <a:cxnSpLocks/>
            <a:stCxn id="409" idx="1"/>
            <a:endCxn id="585" idx="2"/>
          </p:cNvCxnSpPr>
          <p:nvPr/>
        </p:nvCxnSpPr>
        <p:spPr>
          <a:xfrm rot="10800000">
            <a:off x="731368" y="3198454"/>
            <a:ext cx="866093" cy="706639"/>
          </a:xfrm>
          <a:prstGeom prst="curvedConnector2">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6" name="TextBox 425">
            <a:extLst>
              <a:ext uri="{FF2B5EF4-FFF2-40B4-BE49-F238E27FC236}">
                <a16:creationId xmlns:a16="http://schemas.microsoft.com/office/drawing/2014/main" id="{9FB8DAA3-625C-4E78-A79E-46E636E50AC0}"/>
              </a:ext>
            </a:extLst>
          </p:cNvPr>
          <p:cNvSpPr txBox="1"/>
          <p:nvPr/>
        </p:nvSpPr>
        <p:spPr>
          <a:xfrm>
            <a:off x="5465664" y="3196845"/>
            <a:ext cx="915781" cy="261610"/>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Tokens</a:t>
            </a:r>
          </a:p>
        </p:txBody>
      </p:sp>
      <p:sp>
        <p:nvSpPr>
          <p:cNvPr id="427" name="TextBox 426">
            <a:extLst>
              <a:ext uri="{FF2B5EF4-FFF2-40B4-BE49-F238E27FC236}">
                <a16:creationId xmlns:a16="http://schemas.microsoft.com/office/drawing/2014/main" id="{03AE5606-4136-0447-1AD1-87C573F67E17}"/>
              </a:ext>
            </a:extLst>
          </p:cNvPr>
          <p:cNvSpPr txBox="1"/>
          <p:nvPr/>
        </p:nvSpPr>
        <p:spPr>
          <a:xfrm>
            <a:off x="5469983" y="2925959"/>
            <a:ext cx="907141"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Embeddings</a:t>
            </a:r>
          </a:p>
        </p:txBody>
      </p:sp>
      <p:sp>
        <p:nvSpPr>
          <p:cNvPr id="428" name="TextBox 427">
            <a:extLst>
              <a:ext uri="{FF2B5EF4-FFF2-40B4-BE49-F238E27FC236}">
                <a16:creationId xmlns:a16="http://schemas.microsoft.com/office/drawing/2014/main" id="{F5D00B87-50EE-8F96-9115-CE46FE0E94DA}"/>
              </a:ext>
            </a:extLst>
          </p:cNvPr>
          <p:cNvSpPr txBox="1"/>
          <p:nvPr/>
        </p:nvSpPr>
        <p:spPr>
          <a:xfrm>
            <a:off x="5469983" y="1875744"/>
            <a:ext cx="907141" cy="253916"/>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Embeddings</a:t>
            </a:r>
          </a:p>
        </p:txBody>
      </p:sp>
      <p:sp>
        <p:nvSpPr>
          <p:cNvPr id="429" name="TextBox 428">
            <a:extLst>
              <a:ext uri="{FF2B5EF4-FFF2-40B4-BE49-F238E27FC236}">
                <a16:creationId xmlns:a16="http://schemas.microsoft.com/office/drawing/2014/main" id="{67F49058-E0A1-6E0A-2E2A-A04A90802997}"/>
              </a:ext>
            </a:extLst>
          </p:cNvPr>
          <p:cNvSpPr txBox="1"/>
          <p:nvPr/>
        </p:nvSpPr>
        <p:spPr>
          <a:xfrm>
            <a:off x="5465664" y="1143810"/>
            <a:ext cx="915781" cy="261610"/>
          </a:xfrm>
          <a:prstGeom prst="rect">
            <a:avLst/>
          </a:prstGeom>
          <a:noFill/>
        </p:spPr>
        <p:txBody>
          <a:bodyPr wrap="square" rtlCol="0">
            <a:spAutoFit/>
          </a:bodyPr>
          <a:lstStyle/>
          <a:p>
            <a:pPr algn="ctr"/>
            <a:r>
              <a:rPr lang="en-US" sz="1050" b="1" dirty="0">
                <a:latin typeface="Times New Roman" panose="02020603050405020304" pitchFamily="18" charset="0"/>
                <a:cs typeface="Times New Roman" panose="02020603050405020304" pitchFamily="18" charset="0"/>
              </a:rPr>
              <a:t>Tokens</a:t>
            </a:r>
          </a:p>
        </p:txBody>
      </p:sp>
      <p:sp>
        <p:nvSpPr>
          <p:cNvPr id="430" name="TextBox 429">
            <a:extLst>
              <a:ext uri="{FF2B5EF4-FFF2-40B4-BE49-F238E27FC236}">
                <a16:creationId xmlns:a16="http://schemas.microsoft.com/office/drawing/2014/main" id="{C9C5BC58-A6B3-9B35-CD42-37954732E8AF}"/>
              </a:ext>
            </a:extLst>
          </p:cNvPr>
          <p:cNvSpPr txBox="1"/>
          <p:nvPr/>
        </p:nvSpPr>
        <p:spPr>
          <a:xfrm>
            <a:off x="1038694" y="1137875"/>
            <a:ext cx="347173" cy="253916"/>
          </a:xfrm>
          <a:prstGeom prst="rect">
            <a:avLst/>
          </a:prstGeom>
          <a:noFill/>
        </p:spPr>
        <p:txBody>
          <a:bodyPr wrap="square" rtlCol="0">
            <a:spAutoFit/>
          </a:bodyPr>
          <a:lstStyle/>
          <a:p>
            <a:pPr algn="ctr"/>
            <a:r>
              <a:rPr lang="en-US" sz="1050" b="1" dirty="0">
                <a:solidFill>
                  <a:schemeClr val="accent1"/>
                </a:solidFill>
                <a:latin typeface="Times New Roman" panose="02020603050405020304" pitchFamily="18" charset="0"/>
                <a:cs typeface="Times New Roman" panose="02020603050405020304" pitchFamily="18" charset="0"/>
              </a:rPr>
              <a:t>16</a:t>
            </a:r>
          </a:p>
        </p:txBody>
      </p:sp>
      <p:sp>
        <p:nvSpPr>
          <p:cNvPr id="431" name="TextBox 430">
            <a:extLst>
              <a:ext uri="{FF2B5EF4-FFF2-40B4-BE49-F238E27FC236}">
                <a16:creationId xmlns:a16="http://schemas.microsoft.com/office/drawing/2014/main" id="{44461BDB-E830-EB6A-65B9-6B0115CB48A7}"/>
              </a:ext>
            </a:extLst>
          </p:cNvPr>
          <p:cNvSpPr txBox="1"/>
          <p:nvPr/>
        </p:nvSpPr>
        <p:spPr>
          <a:xfrm>
            <a:off x="1451433" y="1144677"/>
            <a:ext cx="262629" cy="261610"/>
          </a:xfrm>
          <a:prstGeom prst="rect">
            <a:avLst/>
          </a:prstGeom>
          <a:noFill/>
        </p:spPr>
        <p:txBody>
          <a:bodyPr wrap="square" rtlCol="0">
            <a:spAutoFit/>
          </a:bodyPr>
          <a:lstStyle/>
          <a:p>
            <a:pPr algn="ctr"/>
            <a:r>
              <a:rPr lang="en-US" sz="1050" b="1" dirty="0">
                <a:solidFill>
                  <a:schemeClr val="accent1"/>
                </a:solidFill>
                <a:latin typeface="Times New Roman" panose="02020603050405020304" pitchFamily="18" charset="0"/>
                <a:cs typeface="Times New Roman" panose="02020603050405020304" pitchFamily="18" charset="0"/>
              </a:rPr>
              <a:t>3</a:t>
            </a:r>
          </a:p>
        </p:txBody>
      </p:sp>
      <p:cxnSp>
        <p:nvCxnSpPr>
          <p:cNvPr id="594" name="Curved Connector 593">
            <a:extLst>
              <a:ext uri="{FF2B5EF4-FFF2-40B4-BE49-F238E27FC236}">
                <a16:creationId xmlns:a16="http://schemas.microsoft.com/office/drawing/2014/main" id="{D86B8671-017F-31FA-798F-233F0F0216C9}"/>
              </a:ext>
            </a:extLst>
          </p:cNvPr>
          <p:cNvCxnSpPr>
            <a:cxnSpLocks/>
            <a:endCxn id="56" idx="1"/>
          </p:cNvCxnSpPr>
          <p:nvPr/>
        </p:nvCxnSpPr>
        <p:spPr>
          <a:xfrm rot="16200000" flipH="1">
            <a:off x="4229023" y="4568144"/>
            <a:ext cx="2021960" cy="1232492"/>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8" name="Rectangle 597">
            <a:extLst>
              <a:ext uri="{FF2B5EF4-FFF2-40B4-BE49-F238E27FC236}">
                <a16:creationId xmlns:a16="http://schemas.microsoft.com/office/drawing/2014/main" id="{2D376ADE-3C78-714F-BA6C-6F53BF7E354A}"/>
              </a:ext>
            </a:extLst>
          </p:cNvPr>
          <p:cNvSpPr/>
          <p:nvPr/>
        </p:nvSpPr>
        <p:spPr>
          <a:xfrm>
            <a:off x="371592" y="987227"/>
            <a:ext cx="6005532" cy="2561041"/>
          </a:xfrm>
          <a:prstGeom prst="rect">
            <a:avLst/>
          </a:prstGeom>
          <a:noFill/>
          <a:ln w="158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6" name="Oval Callout 605">
            <a:extLst>
              <a:ext uri="{FF2B5EF4-FFF2-40B4-BE49-F238E27FC236}">
                <a16:creationId xmlns:a16="http://schemas.microsoft.com/office/drawing/2014/main" id="{0D6D07F3-48B0-CFF7-E815-290B7B94207B}"/>
              </a:ext>
            </a:extLst>
          </p:cNvPr>
          <p:cNvSpPr/>
          <p:nvPr/>
        </p:nvSpPr>
        <p:spPr>
          <a:xfrm>
            <a:off x="505992" y="4347821"/>
            <a:ext cx="3027052" cy="1131607"/>
          </a:xfrm>
          <a:prstGeom prst="wedgeEllipseCallout">
            <a:avLst>
              <a:gd name="adj1" fmla="val -53835"/>
              <a:gd name="adj2" fmla="val -118548"/>
            </a:avLst>
          </a:prstGeom>
          <a:solidFill>
            <a:srgbClr val="FFFA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During Supervised Fine Tuning of LLM</a:t>
            </a:r>
          </a:p>
        </p:txBody>
      </p:sp>
      <p:sp>
        <p:nvSpPr>
          <p:cNvPr id="607" name="Oval Callout 606">
            <a:extLst>
              <a:ext uri="{FF2B5EF4-FFF2-40B4-BE49-F238E27FC236}">
                <a16:creationId xmlns:a16="http://schemas.microsoft.com/office/drawing/2014/main" id="{3F8BD95B-2620-A5D9-AAA3-CF4DB3D2AFED}"/>
              </a:ext>
            </a:extLst>
          </p:cNvPr>
          <p:cNvSpPr/>
          <p:nvPr/>
        </p:nvSpPr>
        <p:spPr>
          <a:xfrm>
            <a:off x="1992284" y="5568983"/>
            <a:ext cx="3027052" cy="1131607"/>
          </a:xfrm>
          <a:prstGeom prst="wedgeEllipseCallout">
            <a:avLst>
              <a:gd name="adj1" fmla="val 61489"/>
              <a:gd name="adj2" fmla="val 49966"/>
            </a:avLst>
          </a:prstGeom>
          <a:solidFill>
            <a:srgbClr val="FFFA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During LLM Inference</a:t>
            </a:r>
          </a:p>
        </p:txBody>
      </p:sp>
      <p:sp>
        <p:nvSpPr>
          <p:cNvPr id="12" name="Google Shape;746;p53">
            <a:extLst>
              <a:ext uri="{FF2B5EF4-FFF2-40B4-BE49-F238E27FC236}">
                <a16:creationId xmlns:a16="http://schemas.microsoft.com/office/drawing/2014/main" id="{84089B9B-7AD5-E382-CA51-DDEA63223B53}"/>
              </a:ext>
            </a:extLst>
          </p:cNvPr>
          <p:cNvSpPr txBox="1"/>
          <p:nvPr/>
        </p:nvSpPr>
        <p:spPr>
          <a:xfrm>
            <a:off x="6544451" y="1360130"/>
            <a:ext cx="5508258" cy="1723508"/>
          </a:xfrm>
          <a:prstGeom prst="rect">
            <a:avLst/>
          </a:prstGeom>
          <a:noFill/>
          <a:ln w="28575" cap="flat" cmpd="sng">
            <a:noFill/>
            <a:prstDash val="solid"/>
            <a:round/>
            <a:headEnd type="none" w="sm" len="sm"/>
            <a:tailEnd type="none" w="sm" len="sm"/>
          </a:ln>
        </p:spPr>
        <p:txBody>
          <a:bodyPr spcFirstLastPara="1" wrap="square" lIns="121900" tIns="121900" rIns="121900" bIns="121900" anchor="t" anchorCtr="0">
            <a:spAutoFit/>
          </a:bodyPr>
          <a:lstStyle/>
          <a:p>
            <a:r>
              <a:rPr lang="en" sz="2400">
                <a:solidFill>
                  <a:schemeClr val="accent2"/>
                </a:solidFill>
                <a:latin typeface="Arial" panose="020B0604020202020204" pitchFamily="34" charset="0"/>
                <a:cs typeface="Arial" panose="020B0604020202020204" pitchFamily="34" charset="0"/>
              </a:rPr>
              <a:t>Anchoring enables </a:t>
            </a:r>
            <a:r>
              <a:rPr lang="en" sz="2400" dirty="0">
                <a:solidFill>
                  <a:schemeClr val="accent2"/>
                </a:solidFill>
                <a:latin typeface="Arial" panose="020B0604020202020204" pitchFamily="34" charset="0"/>
                <a:cs typeface="Arial" panose="020B0604020202020204" pitchFamily="34" charset="0"/>
              </a:rPr>
              <a:t>“look-ahead” planning</a:t>
            </a:r>
            <a:r>
              <a:rPr lang="en" sz="2400" dirty="0">
                <a:latin typeface="Arial" panose="020B0604020202020204" pitchFamily="34" charset="0"/>
                <a:cs typeface="Arial" panose="020B0604020202020204" pitchFamily="34" charset="0"/>
              </a:rPr>
              <a:t>, unlike the standard left-to-right decoding of chain-of-thought (CoT) reasoning</a:t>
            </a:r>
            <a:endParaRP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8060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A52B-E34D-779C-E4DD-56E1004BBA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4B1BC54-B569-7650-B486-A6BA4E89C476}"/>
              </a:ext>
            </a:extLst>
          </p:cNvPr>
          <p:cNvPicPr>
            <a:picLocks noChangeAspect="1"/>
          </p:cNvPicPr>
          <p:nvPr/>
        </p:nvPicPr>
        <p:blipFill>
          <a:blip r:embed="rId3">
            <a:extLst>
              <a:ext uri="{28A0092B-C50C-407E-A947-70E740481C1C}">
                <a14:useLocalDpi xmlns:a14="http://schemas.microsoft.com/office/drawing/2010/main" val="0"/>
              </a:ext>
            </a:extLst>
          </a:blip>
          <a:srcRect l="4467" t="2962" r="5492" b="42494"/>
          <a:stretch>
            <a:fillRect/>
          </a:stretch>
        </p:blipFill>
        <p:spPr>
          <a:xfrm>
            <a:off x="6146265" y="0"/>
            <a:ext cx="6045735" cy="6858000"/>
          </a:xfrm>
          <a:prstGeom prst="rect">
            <a:avLst/>
          </a:prstGeom>
          <a:ln w="15875">
            <a:noFill/>
          </a:ln>
        </p:spPr>
      </p:pic>
      <p:sp>
        <p:nvSpPr>
          <p:cNvPr id="4" name="TextBox 3">
            <a:extLst>
              <a:ext uri="{FF2B5EF4-FFF2-40B4-BE49-F238E27FC236}">
                <a16:creationId xmlns:a16="http://schemas.microsoft.com/office/drawing/2014/main" id="{3FBFDF0C-FABC-5CDA-981F-E973DE145AC2}"/>
              </a:ext>
            </a:extLst>
          </p:cNvPr>
          <p:cNvSpPr txBox="1"/>
          <p:nvPr/>
        </p:nvSpPr>
        <p:spPr>
          <a:xfrm>
            <a:off x="1227016" y="2274838"/>
            <a:ext cx="4468312" cy="2308324"/>
          </a:xfrm>
          <a:prstGeom prst="rect">
            <a:avLst/>
          </a:prstGeom>
          <a:noFill/>
        </p:spPr>
        <p:txBody>
          <a:bodyPr wrap="square" rtlCol="0">
            <a:spAutoFit/>
          </a:bodyPr>
          <a:lstStyle/>
          <a:p>
            <a:r>
              <a:rPr lang="en-US" b="1" dirty="0"/>
              <a:t>📄 Paper:</a:t>
            </a:r>
            <a:r>
              <a:rPr lang="en-US" dirty="0"/>
              <a:t> </a:t>
            </a:r>
            <a:r>
              <a:rPr lang="en-US" dirty="0">
                <a:hlinkClick r:id="rId4"/>
              </a:rPr>
              <a:t>openreview.net/pdf?id=E8adS5srd</a:t>
            </a:r>
            <a:br>
              <a:rPr lang="en-US" dirty="0"/>
            </a:br>
            <a:br>
              <a:rPr lang="en-US" dirty="0"/>
            </a:br>
            <a:r>
              <a:rPr lang="en-US" b="1" dirty="0"/>
              <a:t>🌐 Project Page:</a:t>
            </a:r>
            <a:r>
              <a:rPr lang="en-US" dirty="0"/>
              <a:t> </a:t>
            </a:r>
          </a:p>
          <a:p>
            <a:r>
              <a:rPr lang="en-US" dirty="0">
                <a:hlinkClick r:id="rId5"/>
              </a:rPr>
              <a:t>anchored-diffusion-llm.github.io</a:t>
            </a:r>
            <a:br>
              <a:rPr lang="en-US" dirty="0"/>
            </a:br>
            <a:br>
              <a:rPr lang="en-US" dirty="0"/>
            </a:br>
            <a:r>
              <a:rPr lang="en-US" b="1" dirty="0"/>
              <a:t>💻 Source Code:</a:t>
            </a:r>
            <a:r>
              <a:rPr lang="en-US" dirty="0"/>
              <a:t> </a:t>
            </a:r>
            <a:r>
              <a:rPr lang="en-US" dirty="0">
                <a:hlinkClick r:id="rId6"/>
              </a:rPr>
              <a:t>github.com/LituRout/ADLM</a:t>
            </a:r>
            <a:endParaRPr lang="en-US" dirty="0"/>
          </a:p>
        </p:txBody>
      </p:sp>
    </p:spTree>
    <p:extLst>
      <p:ext uri="{BB962C8B-B14F-4D97-AF65-F5344CB8AC3E}">
        <p14:creationId xmlns:p14="http://schemas.microsoft.com/office/powerpoint/2010/main" val="27907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12355</TotalTime>
  <Words>1473</Words>
  <Application>Microsoft Macintosh PowerPoint</Application>
  <PresentationFormat>Widescreen</PresentationFormat>
  <Paragraphs>209</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Display</vt:lpstr>
      <vt:lpstr>Arial</vt:lpstr>
      <vt:lpstr>Avenir Next Condensed</vt:lpstr>
      <vt:lpstr>Calibri</vt:lpstr>
      <vt:lpstr>Cambria Math</vt:lpstr>
      <vt:lpstr>Times New Roman</vt:lpstr>
      <vt:lpstr>office theme</vt:lpstr>
      <vt:lpstr>PowerPoint Presentation</vt:lpstr>
      <vt:lpstr>Generative Modeling with Diffusion</vt:lpstr>
      <vt:lpstr>Large-Scale Diffusion Language Models</vt:lpstr>
      <vt:lpstr>Standard Approach: Masked Diffusion Language Model</vt:lpstr>
      <vt:lpstr>Our Approach: Anchored Diffusion Language Model</vt:lpstr>
      <vt:lpstr>PowerPoint Presentation</vt:lpstr>
      <vt:lpstr>Masked DLM vs Anchored DLM – Inference Illustration</vt:lpstr>
      <vt:lpstr>Anchored Autoregressive Model: Training and Inference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Rout, Litu</cp:lastModifiedBy>
  <cp:revision>1530</cp:revision>
  <dcterms:created xsi:type="dcterms:W3CDTF">2025-02-05T17:54:29Z</dcterms:created>
  <dcterms:modified xsi:type="dcterms:W3CDTF">2025-11-06T04:15:14Z</dcterms:modified>
</cp:coreProperties>
</file>